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5" r:id="rId1"/>
  </p:sldMasterIdLst>
  <p:notesMasterIdLst>
    <p:notesMasterId r:id="rId52"/>
  </p:notesMasterIdLst>
  <p:sldIdLst>
    <p:sldId id="256" r:id="rId2"/>
    <p:sldId id="280" r:id="rId3"/>
    <p:sldId id="279" r:id="rId4"/>
    <p:sldId id="308" r:id="rId5"/>
    <p:sldId id="259" r:id="rId6"/>
    <p:sldId id="269" r:id="rId7"/>
    <p:sldId id="262" r:id="rId8"/>
    <p:sldId id="339" r:id="rId9"/>
    <p:sldId id="270" r:id="rId10"/>
    <p:sldId id="319" r:id="rId11"/>
    <p:sldId id="309" r:id="rId12"/>
    <p:sldId id="328" r:id="rId13"/>
    <p:sldId id="329" r:id="rId14"/>
    <p:sldId id="330" r:id="rId15"/>
    <p:sldId id="331" r:id="rId16"/>
    <p:sldId id="332" r:id="rId17"/>
    <p:sldId id="333" r:id="rId18"/>
    <p:sldId id="334" r:id="rId19"/>
    <p:sldId id="305" r:id="rId20"/>
    <p:sldId id="335" r:id="rId21"/>
    <p:sldId id="337" r:id="rId22"/>
    <p:sldId id="275" r:id="rId23"/>
    <p:sldId id="342" r:id="rId24"/>
    <p:sldId id="307" r:id="rId25"/>
    <p:sldId id="345" r:id="rId26"/>
    <p:sldId id="346" r:id="rId27"/>
    <p:sldId id="353" r:id="rId28"/>
    <p:sldId id="347" r:id="rId29"/>
    <p:sldId id="350" r:id="rId30"/>
    <p:sldId id="349" r:id="rId31"/>
    <p:sldId id="314" r:id="rId32"/>
    <p:sldId id="351" r:id="rId33"/>
    <p:sldId id="338" r:id="rId34"/>
    <p:sldId id="352" r:id="rId35"/>
    <p:sldId id="357" r:id="rId36"/>
    <p:sldId id="358" r:id="rId37"/>
    <p:sldId id="359" r:id="rId38"/>
    <p:sldId id="360" r:id="rId39"/>
    <p:sldId id="361" r:id="rId40"/>
    <p:sldId id="362" r:id="rId41"/>
    <p:sldId id="363" r:id="rId42"/>
    <p:sldId id="364" r:id="rId43"/>
    <p:sldId id="365" r:id="rId44"/>
    <p:sldId id="366" r:id="rId45"/>
    <p:sldId id="367" r:id="rId46"/>
    <p:sldId id="293" r:id="rId47"/>
    <p:sldId id="294" r:id="rId48"/>
    <p:sldId id="354" r:id="rId49"/>
    <p:sldId id="355" r:id="rId50"/>
    <p:sldId id="356" r:id="rId51"/>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76" autoAdjust="0"/>
    <p:restoredTop sz="94660"/>
  </p:normalViewPr>
  <p:slideViewPr>
    <p:cSldViewPr snapToGrid="0">
      <p:cViewPr varScale="1">
        <p:scale>
          <a:sx n="103" d="100"/>
          <a:sy n="103" d="100"/>
        </p:scale>
        <p:origin x="132" y="28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ACC26A-677A-42FF-9BC2-C30A51784757}"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kumimoji="1" lang="ja-JP" altLang="en-US"/>
        </a:p>
      </dgm:t>
    </dgm:pt>
    <dgm:pt modelId="{4426C832-D356-4BE4-B4DB-0CF2BCA35D6C}">
      <dgm:prSet phldrT="[テキスト]" custT="1"/>
      <dgm:spPr/>
      <dgm:t>
        <a:bodyPr/>
        <a:lstStyle/>
        <a:p>
          <a:r>
            <a:rPr kumimoji="1" lang="ja-JP" altLang="en-US" sz="1800" b="1" dirty="0" smtClean="0">
              <a:solidFill>
                <a:schemeClr val="tx1"/>
              </a:solidFill>
              <a:effectLst/>
            </a:rPr>
            <a:t>慢性的な</a:t>
          </a:r>
          <a:endParaRPr kumimoji="1" lang="en-US" altLang="ja-JP" sz="1800" b="1" dirty="0" smtClean="0">
            <a:solidFill>
              <a:schemeClr val="tx1"/>
            </a:solidFill>
            <a:effectLst/>
          </a:endParaRPr>
        </a:p>
        <a:p>
          <a:r>
            <a:rPr kumimoji="1" lang="ja-JP" altLang="en-US" sz="1800" b="1" dirty="0" smtClean="0">
              <a:solidFill>
                <a:schemeClr val="tx1"/>
              </a:solidFill>
              <a:effectLst/>
            </a:rPr>
            <a:t>長時間労働</a:t>
          </a:r>
          <a:endParaRPr kumimoji="1" lang="en-US" altLang="ja-JP" sz="1800" b="1" dirty="0" smtClean="0">
            <a:solidFill>
              <a:schemeClr val="tx1"/>
            </a:solidFill>
            <a:effectLst/>
          </a:endParaRPr>
        </a:p>
      </dgm:t>
    </dgm:pt>
    <dgm:pt modelId="{1E32D944-6276-439E-B347-1A5C3C2ED7E6}" type="parTrans" cxnId="{4AC45F20-04A3-4B36-AC3D-645EEAA071F5}">
      <dgm:prSet/>
      <dgm:spPr/>
      <dgm:t>
        <a:bodyPr/>
        <a:lstStyle/>
        <a:p>
          <a:endParaRPr kumimoji="1" lang="ja-JP" altLang="en-US" sz="1800" b="1">
            <a:solidFill>
              <a:schemeClr val="tx1"/>
            </a:solidFill>
            <a:effectLst/>
          </a:endParaRPr>
        </a:p>
      </dgm:t>
    </dgm:pt>
    <dgm:pt modelId="{4972857D-778C-4B39-8ED2-18FE013103C9}" type="sibTrans" cxnId="{4AC45F20-04A3-4B36-AC3D-645EEAA071F5}">
      <dgm:prSet/>
      <dgm:spPr/>
      <dgm:t>
        <a:bodyPr/>
        <a:lstStyle/>
        <a:p>
          <a:endParaRPr kumimoji="1" lang="ja-JP" altLang="en-US" sz="1800" b="1">
            <a:solidFill>
              <a:schemeClr val="tx1"/>
            </a:solidFill>
            <a:effectLst/>
          </a:endParaRPr>
        </a:p>
      </dgm:t>
    </dgm:pt>
    <dgm:pt modelId="{3FF968C2-F57C-4FA6-A4C6-AB0AA173667E}">
      <dgm:prSet phldrT="[テキスト]" custT="1"/>
      <dgm:spPr/>
      <dgm:t>
        <a:bodyPr/>
        <a:lstStyle/>
        <a:p>
          <a:r>
            <a:rPr kumimoji="1" lang="ja-JP" altLang="en-US" sz="1800" b="1" dirty="0" smtClean="0">
              <a:solidFill>
                <a:schemeClr val="tx1"/>
              </a:solidFill>
              <a:effectLst/>
            </a:rPr>
            <a:t>ハードワークによる</a:t>
          </a:r>
          <a:endParaRPr kumimoji="1" lang="en-US" altLang="ja-JP" sz="1800" b="1" dirty="0" smtClean="0">
            <a:solidFill>
              <a:schemeClr val="tx1"/>
            </a:solidFill>
            <a:effectLst/>
          </a:endParaRPr>
        </a:p>
        <a:p>
          <a:r>
            <a:rPr kumimoji="1" lang="ja-JP" altLang="en-US" sz="1800" b="1" dirty="0" smtClean="0">
              <a:solidFill>
                <a:schemeClr val="tx1"/>
              </a:solidFill>
              <a:effectLst/>
            </a:rPr>
            <a:t>疲弊</a:t>
          </a:r>
          <a:endParaRPr kumimoji="1" lang="en-US" altLang="ja-JP" sz="1800" b="1" dirty="0" smtClean="0">
            <a:solidFill>
              <a:schemeClr val="tx1"/>
            </a:solidFill>
            <a:effectLst/>
          </a:endParaRPr>
        </a:p>
      </dgm:t>
    </dgm:pt>
    <dgm:pt modelId="{907AB2FB-5FA9-435A-9F12-74601E8D1B57}" type="parTrans" cxnId="{A99DE12F-E8D1-41CA-ACC4-69CCBBE9B43B}">
      <dgm:prSet/>
      <dgm:spPr/>
      <dgm:t>
        <a:bodyPr/>
        <a:lstStyle/>
        <a:p>
          <a:endParaRPr kumimoji="1" lang="ja-JP" altLang="en-US" sz="1800" b="1">
            <a:solidFill>
              <a:schemeClr val="tx1"/>
            </a:solidFill>
            <a:effectLst/>
          </a:endParaRPr>
        </a:p>
      </dgm:t>
    </dgm:pt>
    <dgm:pt modelId="{07D3F9BC-A0F1-4E1E-B89D-09C5F69DA57C}" type="sibTrans" cxnId="{A99DE12F-E8D1-41CA-ACC4-69CCBBE9B43B}">
      <dgm:prSet/>
      <dgm:spPr/>
      <dgm:t>
        <a:bodyPr/>
        <a:lstStyle/>
        <a:p>
          <a:endParaRPr kumimoji="1" lang="ja-JP" altLang="en-US" sz="1800" b="1">
            <a:solidFill>
              <a:schemeClr val="tx1"/>
            </a:solidFill>
            <a:effectLst/>
          </a:endParaRPr>
        </a:p>
      </dgm:t>
    </dgm:pt>
    <dgm:pt modelId="{5D1B77B3-0AA4-4D60-B3C6-50844AE8A1C4}">
      <dgm:prSet phldrT="[テキスト]" custT="1"/>
      <dgm:spPr/>
      <dgm:t>
        <a:bodyPr/>
        <a:lstStyle/>
        <a:p>
          <a:r>
            <a:rPr kumimoji="1" lang="ja-JP" altLang="en-US" sz="1800" b="1" dirty="0" smtClean="0">
              <a:solidFill>
                <a:schemeClr val="tx1"/>
              </a:solidFill>
              <a:effectLst/>
            </a:rPr>
            <a:t>指導教育の</a:t>
          </a:r>
          <a:endParaRPr kumimoji="1" lang="en-US" altLang="ja-JP" sz="1800" b="1" dirty="0" smtClean="0">
            <a:solidFill>
              <a:schemeClr val="tx1"/>
            </a:solidFill>
            <a:effectLst/>
          </a:endParaRPr>
        </a:p>
        <a:p>
          <a:r>
            <a:rPr kumimoji="1" lang="ja-JP" altLang="en-US" sz="1800" b="1" dirty="0" smtClean="0">
              <a:solidFill>
                <a:schemeClr val="tx1"/>
              </a:solidFill>
              <a:effectLst/>
            </a:rPr>
            <a:t>不足</a:t>
          </a:r>
          <a:endParaRPr kumimoji="1" lang="ja-JP" altLang="en-US" sz="1800" b="1" dirty="0">
            <a:solidFill>
              <a:schemeClr val="tx1"/>
            </a:solidFill>
            <a:effectLst/>
          </a:endParaRPr>
        </a:p>
      </dgm:t>
    </dgm:pt>
    <dgm:pt modelId="{73F1CA8A-B99F-4617-92BE-3BBF96B2BC9C}" type="parTrans" cxnId="{84450195-2C78-49FB-B5C5-2C468F86EFEE}">
      <dgm:prSet/>
      <dgm:spPr/>
      <dgm:t>
        <a:bodyPr/>
        <a:lstStyle/>
        <a:p>
          <a:endParaRPr kumimoji="1" lang="ja-JP" altLang="en-US" sz="1800" b="1">
            <a:solidFill>
              <a:schemeClr val="tx1"/>
            </a:solidFill>
            <a:effectLst/>
          </a:endParaRPr>
        </a:p>
      </dgm:t>
    </dgm:pt>
    <dgm:pt modelId="{EB1BED76-CE2B-4AAB-8BFD-F2695E963635}" type="sibTrans" cxnId="{84450195-2C78-49FB-B5C5-2C468F86EFEE}">
      <dgm:prSet/>
      <dgm:spPr/>
      <dgm:t>
        <a:bodyPr/>
        <a:lstStyle/>
        <a:p>
          <a:endParaRPr kumimoji="1" lang="ja-JP" altLang="en-US" sz="1800" b="1">
            <a:solidFill>
              <a:schemeClr val="tx1"/>
            </a:solidFill>
            <a:effectLst/>
          </a:endParaRPr>
        </a:p>
      </dgm:t>
    </dgm:pt>
    <dgm:pt modelId="{D89CF8E7-80F0-4D4C-B461-53B97FC6B579}">
      <dgm:prSet phldrT="[テキスト]" custT="1"/>
      <dgm:spPr/>
      <dgm:t>
        <a:bodyPr/>
        <a:lstStyle/>
        <a:p>
          <a:r>
            <a:rPr kumimoji="1" lang="ja-JP" altLang="en-US" sz="1800" b="1" dirty="0" smtClean="0">
              <a:solidFill>
                <a:schemeClr val="tx1"/>
              </a:solidFill>
              <a:effectLst/>
            </a:rPr>
            <a:t>人的関係の欠如</a:t>
          </a:r>
          <a:endParaRPr kumimoji="1" lang="ja-JP" altLang="en-US" sz="1800" b="1" dirty="0">
            <a:solidFill>
              <a:schemeClr val="tx1"/>
            </a:solidFill>
            <a:effectLst/>
          </a:endParaRPr>
        </a:p>
      </dgm:t>
    </dgm:pt>
    <dgm:pt modelId="{24A5D9AA-3029-4EB0-BEA4-C51568F11A8F}" type="parTrans" cxnId="{263CDD37-7294-4C2B-B761-255110B5ED1A}">
      <dgm:prSet/>
      <dgm:spPr/>
      <dgm:t>
        <a:bodyPr/>
        <a:lstStyle/>
        <a:p>
          <a:endParaRPr kumimoji="1" lang="ja-JP" altLang="en-US" sz="1800" b="1">
            <a:solidFill>
              <a:schemeClr val="tx1"/>
            </a:solidFill>
            <a:effectLst/>
          </a:endParaRPr>
        </a:p>
      </dgm:t>
    </dgm:pt>
    <dgm:pt modelId="{EDC5B61D-9355-4DBA-BD3B-31DE665513FE}" type="sibTrans" cxnId="{263CDD37-7294-4C2B-B761-255110B5ED1A}">
      <dgm:prSet/>
      <dgm:spPr/>
      <dgm:t>
        <a:bodyPr/>
        <a:lstStyle/>
        <a:p>
          <a:endParaRPr kumimoji="1" lang="ja-JP" altLang="en-US" sz="1800" b="1">
            <a:solidFill>
              <a:schemeClr val="tx1"/>
            </a:solidFill>
            <a:effectLst/>
          </a:endParaRPr>
        </a:p>
      </dgm:t>
    </dgm:pt>
    <dgm:pt modelId="{947754E8-E81D-4D52-9D7C-D3C3EA8156C2}" type="pres">
      <dgm:prSet presAssocID="{6EACC26A-677A-42FF-9BC2-C30A51784757}" presName="Name0" presStyleCnt="0">
        <dgm:presLayoutVars>
          <dgm:dir/>
          <dgm:animLvl val="lvl"/>
          <dgm:resizeHandles/>
        </dgm:presLayoutVars>
      </dgm:prSet>
      <dgm:spPr/>
      <dgm:t>
        <a:bodyPr/>
        <a:lstStyle/>
        <a:p>
          <a:endParaRPr kumimoji="1" lang="ja-JP" altLang="en-US"/>
        </a:p>
      </dgm:t>
    </dgm:pt>
    <dgm:pt modelId="{54DEA476-B97F-4EAA-9D96-A418B53D1389}" type="pres">
      <dgm:prSet presAssocID="{4426C832-D356-4BE4-B4DB-0CF2BCA35D6C}" presName="linNode" presStyleCnt="0"/>
      <dgm:spPr/>
    </dgm:pt>
    <dgm:pt modelId="{D1F73EA5-76BB-42F2-BF5B-AC26EB62368F}" type="pres">
      <dgm:prSet presAssocID="{4426C832-D356-4BE4-B4DB-0CF2BCA35D6C}" presName="parentShp" presStyleLbl="node1" presStyleIdx="0" presStyleCnt="4" custScaleX="193728">
        <dgm:presLayoutVars>
          <dgm:bulletEnabled val="1"/>
        </dgm:presLayoutVars>
      </dgm:prSet>
      <dgm:spPr/>
      <dgm:t>
        <a:bodyPr/>
        <a:lstStyle/>
        <a:p>
          <a:endParaRPr kumimoji="1" lang="ja-JP" altLang="en-US"/>
        </a:p>
      </dgm:t>
    </dgm:pt>
    <dgm:pt modelId="{D4859046-9B25-454D-9D1B-080E6964067B}" type="pres">
      <dgm:prSet presAssocID="{4426C832-D356-4BE4-B4DB-0CF2BCA35D6C}" presName="childShp" presStyleLbl="bgAccFollowNode1" presStyleIdx="0" presStyleCnt="4">
        <dgm:presLayoutVars>
          <dgm:bulletEnabled val="1"/>
        </dgm:presLayoutVars>
      </dgm:prSet>
      <dgm:spPr/>
    </dgm:pt>
    <dgm:pt modelId="{8A08B4EE-4D6B-4E10-81E2-F52B39B5D2EB}" type="pres">
      <dgm:prSet presAssocID="{4972857D-778C-4B39-8ED2-18FE013103C9}" presName="spacing" presStyleCnt="0"/>
      <dgm:spPr/>
    </dgm:pt>
    <dgm:pt modelId="{500A207B-35A1-4042-95AD-9549CB63D3AF}" type="pres">
      <dgm:prSet presAssocID="{3FF968C2-F57C-4FA6-A4C6-AB0AA173667E}" presName="linNode" presStyleCnt="0"/>
      <dgm:spPr/>
    </dgm:pt>
    <dgm:pt modelId="{9810ABA3-0F50-405A-932E-F8BD589DD837}" type="pres">
      <dgm:prSet presAssocID="{3FF968C2-F57C-4FA6-A4C6-AB0AA173667E}" presName="parentShp" presStyleLbl="node1" presStyleIdx="1" presStyleCnt="4" custScaleX="185584">
        <dgm:presLayoutVars>
          <dgm:bulletEnabled val="1"/>
        </dgm:presLayoutVars>
      </dgm:prSet>
      <dgm:spPr/>
      <dgm:t>
        <a:bodyPr/>
        <a:lstStyle/>
        <a:p>
          <a:endParaRPr kumimoji="1" lang="ja-JP" altLang="en-US"/>
        </a:p>
      </dgm:t>
    </dgm:pt>
    <dgm:pt modelId="{67814BC4-E88D-47BB-B9B5-E2BA5CBCCB6E}" type="pres">
      <dgm:prSet presAssocID="{3FF968C2-F57C-4FA6-A4C6-AB0AA173667E}" presName="childShp" presStyleLbl="bgAccFollowNode1" presStyleIdx="1" presStyleCnt="4">
        <dgm:presLayoutVars>
          <dgm:bulletEnabled val="1"/>
        </dgm:presLayoutVars>
      </dgm:prSet>
      <dgm:spPr/>
    </dgm:pt>
    <dgm:pt modelId="{D1114917-9079-4FE8-9885-1B8B13976EAD}" type="pres">
      <dgm:prSet presAssocID="{07D3F9BC-A0F1-4E1E-B89D-09C5F69DA57C}" presName="spacing" presStyleCnt="0"/>
      <dgm:spPr/>
    </dgm:pt>
    <dgm:pt modelId="{CE4DF5B9-F85E-462B-AE2B-F36562E61D68}" type="pres">
      <dgm:prSet presAssocID="{5D1B77B3-0AA4-4D60-B3C6-50844AE8A1C4}" presName="linNode" presStyleCnt="0"/>
      <dgm:spPr/>
    </dgm:pt>
    <dgm:pt modelId="{FCD26C11-B460-43DC-B1D0-90782622A347}" type="pres">
      <dgm:prSet presAssocID="{5D1B77B3-0AA4-4D60-B3C6-50844AE8A1C4}" presName="parentShp" presStyleLbl="node1" presStyleIdx="2" presStyleCnt="4" custAng="0" custScaleX="174997">
        <dgm:presLayoutVars>
          <dgm:bulletEnabled val="1"/>
        </dgm:presLayoutVars>
      </dgm:prSet>
      <dgm:spPr/>
      <dgm:t>
        <a:bodyPr/>
        <a:lstStyle/>
        <a:p>
          <a:endParaRPr kumimoji="1" lang="ja-JP" altLang="en-US"/>
        </a:p>
      </dgm:t>
    </dgm:pt>
    <dgm:pt modelId="{BFB76F3F-1B71-46BD-BB44-DA684FBDDA6D}" type="pres">
      <dgm:prSet presAssocID="{5D1B77B3-0AA4-4D60-B3C6-50844AE8A1C4}" presName="childShp" presStyleLbl="bgAccFollowNode1" presStyleIdx="2" presStyleCnt="4">
        <dgm:presLayoutVars>
          <dgm:bulletEnabled val="1"/>
        </dgm:presLayoutVars>
      </dgm:prSet>
      <dgm:spPr/>
    </dgm:pt>
    <dgm:pt modelId="{4D8E2713-8366-4A96-98BD-3D025FC09802}" type="pres">
      <dgm:prSet presAssocID="{EB1BED76-CE2B-4AAB-8BFD-F2695E963635}" presName="spacing" presStyleCnt="0"/>
      <dgm:spPr/>
    </dgm:pt>
    <dgm:pt modelId="{73671C0E-A637-41D2-8A69-34C02F8A1828}" type="pres">
      <dgm:prSet presAssocID="{D89CF8E7-80F0-4D4C-B461-53B97FC6B579}" presName="linNode" presStyleCnt="0"/>
      <dgm:spPr/>
    </dgm:pt>
    <dgm:pt modelId="{E77CF41A-859B-4CF4-B8B7-D4D3C579DD71}" type="pres">
      <dgm:prSet presAssocID="{D89CF8E7-80F0-4D4C-B461-53B97FC6B579}" presName="parentShp" presStyleLbl="node1" presStyleIdx="3" presStyleCnt="4" custScaleX="171253">
        <dgm:presLayoutVars>
          <dgm:bulletEnabled val="1"/>
        </dgm:presLayoutVars>
      </dgm:prSet>
      <dgm:spPr/>
      <dgm:t>
        <a:bodyPr/>
        <a:lstStyle/>
        <a:p>
          <a:endParaRPr kumimoji="1" lang="ja-JP" altLang="en-US"/>
        </a:p>
      </dgm:t>
    </dgm:pt>
    <dgm:pt modelId="{E5ED7000-77C1-46B0-B894-F797BB4D1D80}" type="pres">
      <dgm:prSet presAssocID="{D89CF8E7-80F0-4D4C-B461-53B97FC6B579}" presName="childShp" presStyleLbl="bgAccFollowNode1" presStyleIdx="3" presStyleCnt="4">
        <dgm:presLayoutVars>
          <dgm:bulletEnabled val="1"/>
        </dgm:presLayoutVars>
      </dgm:prSet>
      <dgm:spPr/>
    </dgm:pt>
  </dgm:ptLst>
  <dgm:cxnLst>
    <dgm:cxn modelId="{C5ABD176-FA43-4A0A-9743-15BF01F30C20}" type="presOf" srcId="{4426C832-D356-4BE4-B4DB-0CF2BCA35D6C}" destId="{D1F73EA5-76BB-42F2-BF5B-AC26EB62368F}" srcOrd="0" destOrd="0" presId="urn:microsoft.com/office/officeart/2005/8/layout/vList6"/>
    <dgm:cxn modelId="{84450195-2C78-49FB-B5C5-2C468F86EFEE}" srcId="{6EACC26A-677A-42FF-9BC2-C30A51784757}" destId="{5D1B77B3-0AA4-4D60-B3C6-50844AE8A1C4}" srcOrd="2" destOrd="0" parTransId="{73F1CA8A-B99F-4617-92BE-3BBF96B2BC9C}" sibTransId="{EB1BED76-CE2B-4AAB-8BFD-F2695E963635}"/>
    <dgm:cxn modelId="{263CDD37-7294-4C2B-B761-255110B5ED1A}" srcId="{6EACC26A-677A-42FF-9BC2-C30A51784757}" destId="{D89CF8E7-80F0-4D4C-B461-53B97FC6B579}" srcOrd="3" destOrd="0" parTransId="{24A5D9AA-3029-4EB0-BEA4-C51568F11A8F}" sibTransId="{EDC5B61D-9355-4DBA-BD3B-31DE665513FE}"/>
    <dgm:cxn modelId="{3F41A6D9-5BDD-402D-90BA-898B3C5E6220}" type="presOf" srcId="{6EACC26A-677A-42FF-9BC2-C30A51784757}" destId="{947754E8-E81D-4D52-9D7C-D3C3EA8156C2}" srcOrd="0" destOrd="0" presId="urn:microsoft.com/office/officeart/2005/8/layout/vList6"/>
    <dgm:cxn modelId="{AB44863F-A047-4863-B7D6-1065C7661064}" type="presOf" srcId="{D89CF8E7-80F0-4D4C-B461-53B97FC6B579}" destId="{E77CF41A-859B-4CF4-B8B7-D4D3C579DD71}" srcOrd="0" destOrd="0" presId="urn:microsoft.com/office/officeart/2005/8/layout/vList6"/>
    <dgm:cxn modelId="{A99DE12F-E8D1-41CA-ACC4-69CCBBE9B43B}" srcId="{6EACC26A-677A-42FF-9BC2-C30A51784757}" destId="{3FF968C2-F57C-4FA6-A4C6-AB0AA173667E}" srcOrd="1" destOrd="0" parTransId="{907AB2FB-5FA9-435A-9F12-74601E8D1B57}" sibTransId="{07D3F9BC-A0F1-4E1E-B89D-09C5F69DA57C}"/>
    <dgm:cxn modelId="{4AC45F20-04A3-4B36-AC3D-645EEAA071F5}" srcId="{6EACC26A-677A-42FF-9BC2-C30A51784757}" destId="{4426C832-D356-4BE4-B4DB-0CF2BCA35D6C}" srcOrd="0" destOrd="0" parTransId="{1E32D944-6276-439E-B347-1A5C3C2ED7E6}" sibTransId="{4972857D-778C-4B39-8ED2-18FE013103C9}"/>
    <dgm:cxn modelId="{12AD1357-0B2D-4DD1-A53F-E3065431CAFE}" type="presOf" srcId="{3FF968C2-F57C-4FA6-A4C6-AB0AA173667E}" destId="{9810ABA3-0F50-405A-932E-F8BD589DD837}" srcOrd="0" destOrd="0" presId="urn:microsoft.com/office/officeart/2005/8/layout/vList6"/>
    <dgm:cxn modelId="{5ABF7B1D-11C8-4CD2-8EFB-18E8F9922F19}" type="presOf" srcId="{5D1B77B3-0AA4-4D60-B3C6-50844AE8A1C4}" destId="{FCD26C11-B460-43DC-B1D0-90782622A347}" srcOrd="0" destOrd="0" presId="urn:microsoft.com/office/officeart/2005/8/layout/vList6"/>
    <dgm:cxn modelId="{896935E0-87C3-435E-A1B0-634440B1823C}" type="presParOf" srcId="{947754E8-E81D-4D52-9D7C-D3C3EA8156C2}" destId="{54DEA476-B97F-4EAA-9D96-A418B53D1389}" srcOrd="0" destOrd="0" presId="urn:microsoft.com/office/officeart/2005/8/layout/vList6"/>
    <dgm:cxn modelId="{F66284D8-BFA1-472C-975A-BA10157C6FB2}" type="presParOf" srcId="{54DEA476-B97F-4EAA-9D96-A418B53D1389}" destId="{D1F73EA5-76BB-42F2-BF5B-AC26EB62368F}" srcOrd="0" destOrd="0" presId="urn:microsoft.com/office/officeart/2005/8/layout/vList6"/>
    <dgm:cxn modelId="{FFE5A0DA-D12B-4EE5-BABC-E972DC30C5E5}" type="presParOf" srcId="{54DEA476-B97F-4EAA-9D96-A418B53D1389}" destId="{D4859046-9B25-454D-9D1B-080E6964067B}" srcOrd="1" destOrd="0" presId="urn:microsoft.com/office/officeart/2005/8/layout/vList6"/>
    <dgm:cxn modelId="{473CC44F-A37A-4517-ADD4-1B0C15E8DD52}" type="presParOf" srcId="{947754E8-E81D-4D52-9D7C-D3C3EA8156C2}" destId="{8A08B4EE-4D6B-4E10-81E2-F52B39B5D2EB}" srcOrd="1" destOrd="0" presId="urn:microsoft.com/office/officeart/2005/8/layout/vList6"/>
    <dgm:cxn modelId="{26D3EDF7-D7CB-45A7-A2C4-CC650E414C82}" type="presParOf" srcId="{947754E8-E81D-4D52-9D7C-D3C3EA8156C2}" destId="{500A207B-35A1-4042-95AD-9549CB63D3AF}" srcOrd="2" destOrd="0" presId="urn:microsoft.com/office/officeart/2005/8/layout/vList6"/>
    <dgm:cxn modelId="{5C829237-53B5-4327-B7B2-26A74F5EE0CE}" type="presParOf" srcId="{500A207B-35A1-4042-95AD-9549CB63D3AF}" destId="{9810ABA3-0F50-405A-932E-F8BD589DD837}" srcOrd="0" destOrd="0" presId="urn:microsoft.com/office/officeart/2005/8/layout/vList6"/>
    <dgm:cxn modelId="{DEEB8A32-155B-41FE-86FA-074A546CD598}" type="presParOf" srcId="{500A207B-35A1-4042-95AD-9549CB63D3AF}" destId="{67814BC4-E88D-47BB-B9B5-E2BA5CBCCB6E}" srcOrd="1" destOrd="0" presId="urn:microsoft.com/office/officeart/2005/8/layout/vList6"/>
    <dgm:cxn modelId="{9057CB8F-902A-4080-B303-5AA43D4C2C20}" type="presParOf" srcId="{947754E8-E81D-4D52-9D7C-D3C3EA8156C2}" destId="{D1114917-9079-4FE8-9885-1B8B13976EAD}" srcOrd="3" destOrd="0" presId="urn:microsoft.com/office/officeart/2005/8/layout/vList6"/>
    <dgm:cxn modelId="{2E7BF8F0-4283-4025-97FF-4C11DB84D6C3}" type="presParOf" srcId="{947754E8-E81D-4D52-9D7C-D3C3EA8156C2}" destId="{CE4DF5B9-F85E-462B-AE2B-F36562E61D68}" srcOrd="4" destOrd="0" presId="urn:microsoft.com/office/officeart/2005/8/layout/vList6"/>
    <dgm:cxn modelId="{66BE967A-5CDE-49ED-AABE-6F13B6505420}" type="presParOf" srcId="{CE4DF5B9-F85E-462B-AE2B-F36562E61D68}" destId="{FCD26C11-B460-43DC-B1D0-90782622A347}" srcOrd="0" destOrd="0" presId="urn:microsoft.com/office/officeart/2005/8/layout/vList6"/>
    <dgm:cxn modelId="{E389D3C4-AF69-4611-8534-73E5FE71FF05}" type="presParOf" srcId="{CE4DF5B9-F85E-462B-AE2B-F36562E61D68}" destId="{BFB76F3F-1B71-46BD-BB44-DA684FBDDA6D}" srcOrd="1" destOrd="0" presId="urn:microsoft.com/office/officeart/2005/8/layout/vList6"/>
    <dgm:cxn modelId="{079E282E-59EB-41EB-B58B-9A7017A10300}" type="presParOf" srcId="{947754E8-E81D-4D52-9D7C-D3C3EA8156C2}" destId="{4D8E2713-8366-4A96-98BD-3D025FC09802}" srcOrd="5" destOrd="0" presId="urn:microsoft.com/office/officeart/2005/8/layout/vList6"/>
    <dgm:cxn modelId="{D5F53BFA-0095-499C-8B0A-93E4B82938B3}" type="presParOf" srcId="{947754E8-E81D-4D52-9D7C-D3C3EA8156C2}" destId="{73671C0E-A637-41D2-8A69-34C02F8A1828}" srcOrd="6" destOrd="0" presId="urn:microsoft.com/office/officeart/2005/8/layout/vList6"/>
    <dgm:cxn modelId="{3DC6EB0F-815C-4163-8779-E0DAF0CC24E4}" type="presParOf" srcId="{73671C0E-A637-41D2-8A69-34C02F8A1828}" destId="{E77CF41A-859B-4CF4-B8B7-D4D3C579DD71}" srcOrd="0" destOrd="0" presId="urn:microsoft.com/office/officeart/2005/8/layout/vList6"/>
    <dgm:cxn modelId="{948CE31F-BFD3-4533-A1AA-E3A4E36F4312}" type="presParOf" srcId="{73671C0E-A637-41D2-8A69-34C02F8A1828}" destId="{E5ED7000-77C1-46B0-B894-F797BB4D1D80}"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EACC26A-677A-42FF-9BC2-C30A51784757}" type="doc">
      <dgm:prSet loTypeId="urn:microsoft.com/office/officeart/2008/layout/VerticalCircleList" loCatId="list" qsTypeId="urn:microsoft.com/office/officeart/2005/8/quickstyle/simple1" qsCatId="simple" csTypeId="urn:microsoft.com/office/officeart/2005/8/colors/accent1_2" csCatId="accent1" phldr="1"/>
      <dgm:spPr/>
      <dgm:t>
        <a:bodyPr/>
        <a:lstStyle/>
        <a:p>
          <a:endParaRPr kumimoji="1" lang="ja-JP" altLang="en-US"/>
        </a:p>
      </dgm:t>
    </dgm:pt>
    <dgm:pt modelId="{4426C832-D356-4BE4-B4DB-0CF2BCA35D6C}">
      <dgm:prSet phldrT="[テキスト]" custT="1"/>
      <dgm:spPr/>
      <dgm:t>
        <a:bodyPr/>
        <a:lstStyle/>
        <a:p>
          <a:r>
            <a:rPr lang="ja-JP" altLang="en-US" sz="2000" b="1" dirty="0" smtClean="0"/>
            <a:t>残業代請求</a:t>
          </a:r>
          <a:endParaRPr lang="en-US" altLang="ja-JP" sz="2000" b="1" dirty="0" smtClean="0"/>
        </a:p>
      </dgm:t>
    </dgm:pt>
    <dgm:pt modelId="{1E32D944-6276-439E-B347-1A5C3C2ED7E6}" type="parTrans" cxnId="{4AC45F20-04A3-4B36-AC3D-645EEAA071F5}">
      <dgm:prSet/>
      <dgm:spPr/>
      <dgm:t>
        <a:bodyPr/>
        <a:lstStyle/>
        <a:p>
          <a:endParaRPr lang="ja-JP" altLang="en-US" sz="2000" b="1"/>
        </a:p>
      </dgm:t>
    </dgm:pt>
    <dgm:pt modelId="{4972857D-778C-4B39-8ED2-18FE013103C9}" type="sibTrans" cxnId="{4AC45F20-04A3-4B36-AC3D-645EEAA071F5}">
      <dgm:prSet/>
      <dgm:spPr/>
      <dgm:t>
        <a:bodyPr/>
        <a:lstStyle/>
        <a:p>
          <a:endParaRPr lang="ja-JP" altLang="en-US" sz="2000" b="1"/>
        </a:p>
      </dgm:t>
    </dgm:pt>
    <dgm:pt modelId="{3FF968C2-F57C-4FA6-A4C6-AB0AA173667E}">
      <dgm:prSet phldrT="[テキスト]" custT="1"/>
      <dgm:spPr/>
      <dgm:t>
        <a:bodyPr/>
        <a:lstStyle/>
        <a:p>
          <a:r>
            <a:rPr lang="ja-JP" altLang="en-US" sz="2000" b="1" dirty="0" smtClean="0"/>
            <a:t>介護事故・虐待問題</a:t>
          </a:r>
          <a:endParaRPr lang="en-US" altLang="ja-JP" sz="2000" b="1" dirty="0" smtClean="0"/>
        </a:p>
      </dgm:t>
    </dgm:pt>
    <dgm:pt modelId="{907AB2FB-5FA9-435A-9F12-74601E8D1B57}" type="parTrans" cxnId="{A99DE12F-E8D1-41CA-ACC4-69CCBBE9B43B}">
      <dgm:prSet/>
      <dgm:spPr/>
      <dgm:t>
        <a:bodyPr/>
        <a:lstStyle/>
        <a:p>
          <a:endParaRPr lang="ja-JP" altLang="en-US" sz="2000" b="1"/>
        </a:p>
      </dgm:t>
    </dgm:pt>
    <dgm:pt modelId="{07D3F9BC-A0F1-4E1E-B89D-09C5F69DA57C}" type="sibTrans" cxnId="{A99DE12F-E8D1-41CA-ACC4-69CCBBE9B43B}">
      <dgm:prSet/>
      <dgm:spPr/>
      <dgm:t>
        <a:bodyPr/>
        <a:lstStyle/>
        <a:p>
          <a:endParaRPr lang="ja-JP" altLang="en-US" sz="2000" b="1"/>
        </a:p>
      </dgm:t>
    </dgm:pt>
    <dgm:pt modelId="{0C321E60-D916-4F1D-B57B-6751B0B499CC}">
      <dgm:prSet phldrT="[テキスト]" custT="1"/>
      <dgm:spPr/>
      <dgm:t>
        <a:bodyPr/>
        <a:lstStyle/>
        <a:p>
          <a:r>
            <a:rPr lang="ja-JP" altLang="en-US" sz="2000" b="1" dirty="0" smtClean="0"/>
            <a:t>セクハラ・パワハラ問題</a:t>
          </a:r>
          <a:endParaRPr lang="en-US" altLang="ja-JP" sz="2000" b="1" dirty="0" smtClean="0"/>
        </a:p>
      </dgm:t>
    </dgm:pt>
    <dgm:pt modelId="{CA32D4E9-F089-4D1D-9849-3B55C1C53C5F}" type="parTrans" cxnId="{AAB3B34C-DC1A-4FF2-AA35-8F5C04FC4967}">
      <dgm:prSet/>
      <dgm:spPr/>
      <dgm:t>
        <a:bodyPr/>
        <a:lstStyle/>
        <a:p>
          <a:endParaRPr kumimoji="1" lang="ja-JP" altLang="en-US" sz="2000" b="1"/>
        </a:p>
      </dgm:t>
    </dgm:pt>
    <dgm:pt modelId="{04F50489-2FBB-4302-881C-09BA603E6AA4}" type="sibTrans" cxnId="{AAB3B34C-DC1A-4FF2-AA35-8F5C04FC4967}">
      <dgm:prSet/>
      <dgm:spPr/>
      <dgm:t>
        <a:bodyPr/>
        <a:lstStyle/>
        <a:p>
          <a:endParaRPr kumimoji="1" lang="ja-JP" altLang="en-US" sz="2000" b="1"/>
        </a:p>
      </dgm:t>
    </dgm:pt>
    <dgm:pt modelId="{7D5B42F7-9188-4FEF-B239-D918720566C6}">
      <dgm:prSet phldrT="[テキスト]" custT="1"/>
      <dgm:spPr/>
      <dgm:t>
        <a:bodyPr/>
        <a:lstStyle/>
        <a:p>
          <a:r>
            <a:rPr lang="ja-JP" altLang="en-US" sz="2000" b="1" dirty="0" smtClean="0"/>
            <a:t>メンタルヘルス（労災、慰謝料）</a:t>
          </a:r>
          <a:endParaRPr lang="en-US" altLang="ja-JP" sz="2000" b="1" dirty="0" smtClean="0"/>
        </a:p>
      </dgm:t>
    </dgm:pt>
    <dgm:pt modelId="{75B206BA-E8A1-4A4A-AC39-13D0AFCDE8E5}" type="parTrans" cxnId="{747CBE64-DEE8-4821-B56B-17BA76DD7526}">
      <dgm:prSet/>
      <dgm:spPr/>
      <dgm:t>
        <a:bodyPr/>
        <a:lstStyle/>
        <a:p>
          <a:endParaRPr kumimoji="1" lang="ja-JP" altLang="en-US" sz="2000" b="1"/>
        </a:p>
      </dgm:t>
    </dgm:pt>
    <dgm:pt modelId="{7B7C6D2F-59C7-4DE3-8C4A-4BD6AC7644F9}" type="sibTrans" cxnId="{747CBE64-DEE8-4821-B56B-17BA76DD7526}">
      <dgm:prSet/>
      <dgm:spPr/>
      <dgm:t>
        <a:bodyPr/>
        <a:lstStyle/>
        <a:p>
          <a:endParaRPr kumimoji="1" lang="ja-JP" altLang="en-US" sz="2000" b="1"/>
        </a:p>
      </dgm:t>
    </dgm:pt>
    <dgm:pt modelId="{934388A0-4D07-4FB4-A923-FCB52B0D55E2}">
      <dgm:prSet phldrT="[テキスト]" custT="1"/>
      <dgm:spPr/>
      <dgm:t>
        <a:bodyPr/>
        <a:lstStyle/>
        <a:p>
          <a:r>
            <a:rPr lang="ja-JP" altLang="en-US" sz="2000" b="1" dirty="0" smtClean="0"/>
            <a:t>労基署への駆け込み、裁判への発展</a:t>
          </a:r>
          <a:endParaRPr lang="en-US" altLang="ja-JP" sz="2000" b="1" dirty="0" smtClean="0"/>
        </a:p>
      </dgm:t>
    </dgm:pt>
    <dgm:pt modelId="{2119F2C7-2C81-4E64-B9AE-6B2DC5EB79B1}" type="parTrans" cxnId="{E02E6E3D-EE2D-4CBA-9516-E1D8D78FF0FE}">
      <dgm:prSet/>
      <dgm:spPr/>
      <dgm:t>
        <a:bodyPr/>
        <a:lstStyle/>
        <a:p>
          <a:endParaRPr kumimoji="1" lang="ja-JP" altLang="en-US" sz="1600"/>
        </a:p>
      </dgm:t>
    </dgm:pt>
    <dgm:pt modelId="{473CDACA-3859-4AD0-B99E-D380C7506B11}" type="sibTrans" cxnId="{E02E6E3D-EE2D-4CBA-9516-E1D8D78FF0FE}">
      <dgm:prSet/>
      <dgm:spPr/>
      <dgm:t>
        <a:bodyPr/>
        <a:lstStyle/>
        <a:p>
          <a:endParaRPr kumimoji="1" lang="ja-JP" altLang="en-US" sz="1600"/>
        </a:p>
      </dgm:t>
    </dgm:pt>
    <dgm:pt modelId="{8B301888-8C43-417E-92A2-29A9946F47B1}">
      <dgm:prSet phldrT="[テキスト]" custT="1"/>
      <dgm:spPr/>
      <dgm:t>
        <a:bodyPr/>
        <a:lstStyle/>
        <a:p>
          <a:r>
            <a:rPr lang="ja-JP" altLang="en-US" sz="2000" b="1" dirty="0" smtClean="0"/>
            <a:t>情報漏洩</a:t>
          </a:r>
          <a:endParaRPr lang="en-US" altLang="ja-JP" sz="2000" b="1" dirty="0" smtClean="0"/>
        </a:p>
      </dgm:t>
    </dgm:pt>
    <dgm:pt modelId="{7E2BA316-50BF-4E5D-8A84-102FA8FAA136}" type="parTrans" cxnId="{9888F660-3A27-459E-BB59-C8D9FBB35BF2}">
      <dgm:prSet/>
      <dgm:spPr/>
    </dgm:pt>
    <dgm:pt modelId="{F28EBFC6-E2C9-44D7-B701-041FE08F5FA8}" type="sibTrans" cxnId="{9888F660-3A27-459E-BB59-C8D9FBB35BF2}">
      <dgm:prSet/>
      <dgm:spPr/>
    </dgm:pt>
    <dgm:pt modelId="{1B72C9CC-1AA8-47BD-A687-788FFE2D9FB6}" type="pres">
      <dgm:prSet presAssocID="{6EACC26A-677A-42FF-9BC2-C30A51784757}" presName="Name0" presStyleCnt="0">
        <dgm:presLayoutVars>
          <dgm:dir/>
        </dgm:presLayoutVars>
      </dgm:prSet>
      <dgm:spPr/>
      <dgm:t>
        <a:bodyPr/>
        <a:lstStyle/>
        <a:p>
          <a:endParaRPr kumimoji="1" lang="ja-JP" altLang="en-US"/>
        </a:p>
      </dgm:t>
    </dgm:pt>
    <dgm:pt modelId="{2791199C-DBB7-4BA3-9DF6-4DD79DCC25D7}" type="pres">
      <dgm:prSet presAssocID="{4426C832-D356-4BE4-B4DB-0CF2BCA35D6C}" presName="noChildren" presStyleCnt="0"/>
      <dgm:spPr/>
    </dgm:pt>
    <dgm:pt modelId="{6972D495-3DDC-4791-9113-428490696685}" type="pres">
      <dgm:prSet presAssocID="{4426C832-D356-4BE4-B4DB-0CF2BCA35D6C}" presName="gap" presStyleCnt="0"/>
      <dgm:spPr/>
    </dgm:pt>
    <dgm:pt modelId="{41EFBC4A-C17D-47ED-B938-F5A7ADCEC1CB}" type="pres">
      <dgm:prSet presAssocID="{4426C832-D356-4BE4-B4DB-0CF2BCA35D6C}" presName="medCircle2" presStyleLbl="vennNode1" presStyleIdx="0" presStyleCnt="6"/>
      <dgm:spPr/>
    </dgm:pt>
    <dgm:pt modelId="{723D502C-2F52-4902-98A3-DD8651B92181}" type="pres">
      <dgm:prSet presAssocID="{4426C832-D356-4BE4-B4DB-0CF2BCA35D6C}" presName="txLvlOnly1" presStyleLbl="revTx" presStyleIdx="0" presStyleCnt="6"/>
      <dgm:spPr/>
      <dgm:t>
        <a:bodyPr/>
        <a:lstStyle/>
        <a:p>
          <a:endParaRPr kumimoji="1" lang="ja-JP" altLang="en-US"/>
        </a:p>
      </dgm:t>
    </dgm:pt>
    <dgm:pt modelId="{F9823EDE-661E-46AE-BC5D-426AAB7393B0}" type="pres">
      <dgm:prSet presAssocID="{3FF968C2-F57C-4FA6-A4C6-AB0AA173667E}" presName="noChildren" presStyleCnt="0"/>
      <dgm:spPr/>
    </dgm:pt>
    <dgm:pt modelId="{61C73B01-A145-48DE-916A-80B374B98DF7}" type="pres">
      <dgm:prSet presAssocID="{3FF968C2-F57C-4FA6-A4C6-AB0AA173667E}" presName="gap" presStyleCnt="0"/>
      <dgm:spPr/>
    </dgm:pt>
    <dgm:pt modelId="{32174B62-B603-4AA7-95F1-F999E81F4DD8}" type="pres">
      <dgm:prSet presAssocID="{3FF968C2-F57C-4FA6-A4C6-AB0AA173667E}" presName="medCircle2" presStyleLbl="vennNode1" presStyleIdx="1" presStyleCnt="6"/>
      <dgm:spPr/>
    </dgm:pt>
    <dgm:pt modelId="{87A8FA1E-B475-4127-B296-C28F99E08202}" type="pres">
      <dgm:prSet presAssocID="{3FF968C2-F57C-4FA6-A4C6-AB0AA173667E}" presName="txLvlOnly1" presStyleLbl="revTx" presStyleIdx="1" presStyleCnt="6"/>
      <dgm:spPr/>
      <dgm:t>
        <a:bodyPr/>
        <a:lstStyle/>
        <a:p>
          <a:endParaRPr kumimoji="1" lang="ja-JP" altLang="en-US"/>
        </a:p>
      </dgm:t>
    </dgm:pt>
    <dgm:pt modelId="{E00E9651-4DA1-4826-832B-D55D8E27B442}" type="pres">
      <dgm:prSet presAssocID="{7D5B42F7-9188-4FEF-B239-D918720566C6}" presName="noChildren" presStyleCnt="0"/>
      <dgm:spPr/>
    </dgm:pt>
    <dgm:pt modelId="{4BF12AEB-67D3-4273-845F-709E6FA8172C}" type="pres">
      <dgm:prSet presAssocID="{7D5B42F7-9188-4FEF-B239-D918720566C6}" presName="gap" presStyleCnt="0"/>
      <dgm:spPr/>
    </dgm:pt>
    <dgm:pt modelId="{C6E6D35F-CF94-4221-B47A-46DF2E45D233}" type="pres">
      <dgm:prSet presAssocID="{7D5B42F7-9188-4FEF-B239-D918720566C6}" presName="medCircle2" presStyleLbl="vennNode1" presStyleIdx="2" presStyleCnt="6"/>
      <dgm:spPr/>
    </dgm:pt>
    <dgm:pt modelId="{B918B7A2-6E6B-4D7B-98DD-C765E573FA7E}" type="pres">
      <dgm:prSet presAssocID="{7D5B42F7-9188-4FEF-B239-D918720566C6}" presName="txLvlOnly1" presStyleLbl="revTx" presStyleIdx="2" presStyleCnt="6"/>
      <dgm:spPr/>
      <dgm:t>
        <a:bodyPr/>
        <a:lstStyle/>
        <a:p>
          <a:endParaRPr kumimoji="1" lang="ja-JP" altLang="en-US"/>
        </a:p>
      </dgm:t>
    </dgm:pt>
    <dgm:pt modelId="{917B1CE0-BBEC-45A1-A32D-77988B11C7DC}" type="pres">
      <dgm:prSet presAssocID="{0C321E60-D916-4F1D-B57B-6751B0B499CC}" presName="noChildren" presStyleCnt="0"/>
      <dgm:spPr/>
    </dgm:pt>
    <dgm:pt modelId="{E8F1F590-7694-4C54-B208-0B9CDC2FB4F5}" type="pres">
      <dgm:prSet presAssocID="{0C321E60-D916-4F1D-B57B-6751B0B499CC}" presName="gap" presStyleCnt="0"/>
      <dgm:spPr/>
    </dgm:pt>
    <dgm:pt modelId="{3E900F55-FA73-435A-AA89-AEE5AC2F589E}" type="pres">
      <dgm:prSet presAssocID="{0C321E60-D916-4F1D-B57B-6751B0B499CC}" presName="medCircle2" presStyleLbl="vennNode1" presStyleIdx="3" presStyleCnt="6"/>
      <dgm:spPr/>
    </dgm:pt>
    <dgm:pt modelId="{4369B1D9-165B-472F-AB96-A280C4A7F3C3}" type="pres">
      <dgm:prSet presAssocID="{0C321E60-D916-4F1D-B57B-6751B0B499CC}" presName="txLvlOnly1" presStyleLbl="revTx" presStyleIdx="3" presStyleCnt="6"/>
      <dgm:spPr/>
      <dgm:t>
        <a:bodyPr/>
        <a:lstStyle/>
        <a:p>
          <a:endParaRPr kumimoji="1" lang="ja-JP" altLang="en-US"/>
        </a:p>
      </dgm:t>
    </dgm:pt>
    <dgm:pt modelId="{30CD669E-5F74-4475-8ADB-7FF2D8A65DF4}" type="pres">
      <dgm:prSet presAssocID="{8B301888-8C43-417E-92A2-29A9946F47B1}" presName="noChildren" presStyleCnt="0"/>
      <dgm:spPr/>
    </dgm:pt>
    <dgm:pt modelId="{C9837BD4-D308-4B96-BB27-03897C19799D}" type="pres">
      <dgm:prSet presAssocID="{8B301888-8C43-417E-92A2-29A9946F47B1}" presName="gap" presStyleCnt="0"/>
      <dgm:spPr/>
    </dgm:pt>
    <dgm:pt modelId="{6A4BF6FD-1AEE-4562-83C3-FCB95394EE65}" type="pres">
      <dgm:prSet presAssocID="{8B301888-8C43-417E-92A2-29A9946F47B1}" presName="medCircle2" presStyleLbl="vennNode1" presStyleIdx="4" presStyleCnt="6"/>
      <dgm:spPr/>
    </dgm:pt>
    <dgm:pt modelId="{EBB756FC-F471-4066-B60B-68F925A7C4F6}" type="pres">
      <dgm:prSet presAssocID="{8B301888-8C43-417E-92A2-29A9946F47B1}" presName="txLvlOnly1" presStyleLbl="revTx" presStyleIdx="4" presStyleCnt="6"/>
      <dgm:spPr/>
      <dgm:t>
        <a:bodyPr/>
        <a:lstStyle/>
        <a:p>
          <a:endParaRPr kumimoji="1" lang="ja-JP" altLang="en-US"/>
        </a:p>
      </dgm:t>
    </dgm:pt>
    <dgm:pt modelId="{A97AA908-839E-499B-8DE0-F0A80382C1BE}" type="pres">
      <dgm:prSet presAssocID="{934388A0-4D07-4FB4-A923-FCB52B0D55E2}" presName="noChildren" presStyleCnt="0"/>
      <dgm:spPr/>
    </dgm:pt>
    <dgm:pt modelId="{BB6C74A1-3BE5-4D2F-986B-AF3A131C30A4}" type="pres">
      <dgm:prSet presAssocID="{934388A0-4D07-4FB4-A923-FCB52B0D55E2}" presName="gap" presStyleCnt="0"/>
      <dgm:spPr/>
    </dgm:pt>
    <dgm:pt modelId="{EDC2C66B-7D5C-4574-BDC1-9918E4EABBFF}" type="pres">
      <dgm:prSet presAssocID="{934388A0-4D07-4FB4-A923-FCB52B0D55E2}" presName="medCircle2" presStyleLbl="vennNode1" presStyleIdx="5" presStyleCnt="6"/>
      <dgm:spPr/>
    </dgm:pt>
    <dgm:pt modelId="{1DE74E4C-8813-46C5-B2D6-FA48472DA9F4}" type="pres">
      <dgm:prSet presAssocID="{934388A0-4D07-4FB4-A923-FCB52B0D55E2}" presName="txLvlOnly1" presStyleLbl="revTx" presStyleIdx="5" presStyleCnt="6"/>
      <dgm:spPr/>
      <dgm:t>
        <a:bodyPr/>
        <a:lstStyle/>
        <a:p>
          <a:endParaRPr kumimoji="1" lang="ja-JP" altLang="en-US"/>
        </a:p>
      </dgm:t>
    </dgm:pt>
  </dgm:ptLst>
  <dgm:cxnLst>
    <dgm:cxn modelId="{D0E40F5E-BDCD-494A-AC6B-C478310D7951}" type="presOf" srcId="{6EACC26A-677A-42FF-9BC2-C30A51784757}" destId="{1B72C9CC-1AA8-47BD-A687-788FFE2D9FB6}" srcOrd="0" destOrd="0" presId="urn:microsoft.com/office/officeart/2008/layout/VerticalCircleList"/>
    <dgm:cxn modelId="{9888F660-3A27-459E-BB59-C8D9FBB35BF2}" srcId="{6EACC26A-677A-42FF-9BC2-C30A51784757}" destId="{8B301888-8C43-417E-92A2-29A9946F47B1}" srcOrd="4" destOrd="0" parTransId="{7E2BA316-50BF-4E5D-8A84-102FA8FAA136}" sibTransId="{F28EBFC6-E2C9-44D7-B701-041FE08F5FA8}"/>
    <dgm:cxn modelId="{F806088D-88CD-4CAA-BC2A-FA6727B415D9}" type="presOf" srcId="{934388A0-4D07-4FB4-A923-FCB52B0D55E2}" destId="{1DE74E4C-8813-46C5-B2D6-FA48472DA9F4}" srcOrd="0" destOrd="0" presId="urn:microsoft.com/office/officeart/2008/layout/VerticalCircleList"/>
    <dgm:cxn modelId="{747CBE64-DEE8-4821-B56B-17BA76DD7526}" srcId="{6EACC26A-677A-42FF-9BC2-C30A51784757}" destId="{7D5B42F7-9188-4FEF-B239-D918720566C6}" srcOrd="2" destOrd="0" parTransId="{75B206BA-E8A1-4A4A-AC39-13D0AFCDE8E5}" sibTransId="{7B7C6D2F-59C7-4DE3-8C4A-4BD6AC7644F9}"/>
    <dgm:cxn modelId="{AAB3B34C-DC1A-4FF2-AA35-8F5C04FC4967}" srcId="{6EACC26A-677A-42FF-9BC2-C30A51784757}" destId="{0C321E60-D916-4F1D-B57B-6751B0B499CC}" srcOrd="3" destOrd="0" parTransId="{CA32D4E9-F089-4D1D-9849-3B55C1C53C5F}" sibTransId="{04F50489-2FBB-4302-881C-09BA603E6AA4}"/>
    <dgm:cxn modelId="{3DE04B9E-F323-4D1A-BD66-DBE54BE5B3CE}" type="presOf" srcId="{7D5B42F7-9188-4FEF-B239-D918720566C6}" destId="{B918B7A2-6E6B-4D7B-98DD-C765E573FA7E}" srcOrd="0" destOrd="0" presId="urn:microsoft.com/office/officeart/2008/layout/VerticalCircleList"/>
    <dgm:cxn modelId="{FB5200A2-ED29-40BA-AF0E-8753B104AC31}" type="presOf" srcId="{0C321E60-D916-4F1D-B57B-6751B0B499CC}" destId="{4369B1D9-165B-472F-AB96-A280C4A7F3C3}" srcOrd="0" destOrd="0" presId="urn:microsoft.com/office/officeart/2008/layout/VerticalCircleList"/>
    <dgm:cxn modelId="{583209D0-27F2-4066-AEFB-1F31A7899306}" type="presOf" srcId="{8B301888-8C43-417E-92A2-29A9946F47B1}" destId="{EBB756FC-F471-4066-B60B-68F925A7C4F6}" srcOrd="0" destOrd="0" presId="urn:microsoft.com/office/officeart/2008/layout/VerticalCircleList"/>
    <dgm:cxn modelId="{5FAB324F-679C-4A47-8B61-37E595182D90}" type="presOf" srcId="{3FF968C2-F57C-4FA6-A4C6-AB0AA173667E}" destId="{87A8FA1E-B475-4127-B296-C28F99E08202}" srcOrd="0" destOrd="0" presId="urn:microsoft.com/office/officeart/2008/layout/VerticalCircleList"/>
    <dgm:cxn modelId="{A99DE12F-E8D1-41CA-ACC4-69CCBBE9B43B}" srcId="{6EACC26A-677A-42FF-9BC2-C30A51784757}" destId="{3FF968C2-F57C-4FA6-A4C6-AB0AA173667E}" srcOrd="1" destOrd="0" parTransId="{907AB2FB-5FA9-435A-9F12-74601E8D1B57}" sibTransId="{07D3F9BC-A0F1-4E1E-B89D-09C5F69DA57C}"/>
    <dgm:cxn modelId="{4AC45F20-04A3-4B36-AC3D-645EEAA071F5}" srcId="{6EACC26A-677A-42FF-9BC2-C30A51784757}" destId="{4426C832-D356-4BE4-B4DB-0CF2BCA35D6C}" srcOrd="0" destOrd="0" parTransId="{1E32D944-6276-439E-B347-1A5C3C2ED7E6}" sibTransId="{4972857D-778C-4B39-8ED2-18FE013103C9}"/>
    <dgm:cxn modelId="{E02E6E3D-EE2D-4CBA-9516-E1D8D78FF0FE}" srcId="{6EACC26A-677A-42FF-9BC2-C30A51784757}" destId="{934388A0-4D07-4FB4-A923-FCB52B0D55E2}" srcOrd="5" destOrd="0" parTransId="{2119F2C7-2C81-4E64-B9AE-6B2DC5EB79B1}" sibTransId="{473CDACA-3859-4AD0-B99E-D380C7506B11}"/>
    <dgm:cxn modelId="{6FBFD51F-913C-4C47-A515-0897608FFDB2}" type="presOf" srcId="{4426C832-D356-4BE4-B4DB-0CF2BCA35D6C}" destId="{723D502C-2F52-4902-98A3-DD8651B92181}" srcOrd="0" destOrd="0" presId="urn:microsoft.com/office/officeart/2008/layout/VerticalCircleList"/>
    <dgm:cxn modelId="{AD5E5B09-E24C-42BA-8350-E9EBB9DBD690}" type="presParOf" srcId="{1B72C9CC-1AA8-47BD-A687-788FFE2D9FB6}" destId="{2791199C-DBB7-4BA3-9DF6-4DD79DCC25D7}" srcOrd="0" destOrd="0" presId="urn:microsoft.com/office/officeart/2008/layout/VerticalCircleList"/>
    <dgm:cxn modelId="{32C4728C-6C6D-4AEA-AAD6-140217A2BDB9}" type="presParOf" srcId="{2791199C-DBB7-4BA3-9DF6-4DD79DCC25D7}" destId="{6972D495-3DDC-4791-9113-428490696685}" srcOrd="0" destOrd="0" presId="urn:microsoft.com/office/officeart/2008/layout/VerticalCircleList"/>
    <dgm:cxn modelId="{6FD747F8-2B61-4BD0-AEF4-B0D9A530D40A}" type="presParOf" srcId="{2791199C-DBB7-4BA3-9DF6-4DD79DCC25D7}" destId="{41EFBC4A-C17D-47ED-B938-F5A7ADCEC1CB}" srcOrd="1" destOrd="0" presId="urn:microsoft.com/office/officeart/2008/layout/VerticalCircleList"/>
    <dgm:cxn modelId="{8494BA63-C116-4164-B1EB-F053093FC7C3}" type="presParOf" srcId="{2791199C-DBB7-4BA3-9DF6-4DD79DCC25D7}" destId="{723D502C-2F52-4902-98A3-DD8651B92181}" srcOrd="2" destOrd="0" presId="urn:microsoft.com/office/officeart/2008/layout/VerticalCircleList"/>
    <dgm:cxn modelId="{DF74C073-2A06-436E-A95F-FF217180B325}" type="presParOf" srcId="{1B72C9CC-1AA8-47BD-A687-788FFE2D9FB6}" destId="{F9823EDE-661E-46AE-BC5D-426AAB7393B0}" srcOrd="1" destOrd="0" presId="urn:microsoft.com/office/officeart/2008/layout/VerticalCircleList"/>
    <dgm:cxn modelId="{DCA2A21E-7BB5-4CC8-9E6D-85738B40788D}" type="presParOf" srcId="{F9823EDE-661E-46AE-BC5D-426AAB7393B0}" destId="{61C73B01-A145-48DE-916A-80B374B98DF7}" srcOrd="0" destOrd="0" presId="urn:microsoft.com/office/officeart/2008/layout/VerticalCircleList"/>
    <dgm:cxn modelId="{04363E1C-EB18-49F0-B358-DD231191457A}" type="presParOf" srcId="{F9823EDE-661E-46AE-BC5D-426AAB7393B0}" destId="{32174B62-B603-4AA7-95F1-F999E81F4DD8}" srcOrd="1" destOrd="0" presId="urn:microsoft.com/office/officeart/2008/layout/VerticalCircleList"/>
    <dgm:cxn modelId="{258BBC8C-EDA6-470D-B843-CE875D70AF75}" type="presParOf" srcId="{F9823EDE-661E-46AE-BC5D-426AAB7393B0}" destId="{87A8FA1E-B475-4127-B296-C28F99E08202}" srcOrd="2" destOrd="0" presId="urn:microsoft.com/office/officeart/2008/layout/VerticalCircleList"/>
    <dgm:cxn modelId="{AB39AE48-2A3E-4298-92C6-A76B1F8D1855}" type="presParOf" srcId="{1B72C9CC-1AA8-47BD-A687-788FFE2D9FB6}" destId="{E00E9651-4DA1-4826-832B-D55D8E27B442}" srcOrd="2" destOrd="0" presId="urn:microsoft.com/office/officeart/2008/layout/VerticalCircleList"/>
    <dgm:cxn modelId="{174C2DD9-DAEA-4112-8531-AFD226C3FE03}" type="presParOf" srcId="{E00E9651-4DA1-4826-832B-D55D8E27B442}" destId="{4BF12AEB-67D3-4273-845F-709E6FA8172C}" srcOrd="0" destOrd="0" presId="urn:microsoft.com/office/officeart/2008/layout/VerticalCircleList"/>
    <dgm:cxn modelId="{932E185D-187F-46D3-A9B2-848B5E5C6218}" type="presParOf" srcId="{E00E9651-4DA1-4826-832B-D55D8E27B442}" destId="{C6E6D35F-CF94-4221-B47A-46DF2E45D233}" srcOrd="1" destOrd="0" presId="urn:microsoft.com/office/officeart/2008/layout/VerticalCircleList"/>
    <dgm:cxn modelId="{BBABC76E-0608-4039-B665-558F84308187}" type="presParOf" srcId="{E00E9651-4DA1-4826-832B-D55D8E27B442}" destId="{B918B7A2-6E6B-4D7B-98DD-C765E573FA7E}" srcOrd="2" destOrd="0" presId="urn:microsoft.com/office/officeart/2008/layout/VerticalCircleList"/>
    <dgm:cxn modelId="{1952883B-7EA0-447B-97B4-4A5FB21ACFF1}" type="presParOf" srcId="{1B72C9CC-1AA8-47BD-A687-788FFE2D9FB6}" destId="{917B1CE0-BBEC-45A1-A32D-77988B11C7DC}" srcOrd="3" destOrd="0" presId="urn:microsoft.com/office/officeart/2008/layout/VerticalCircleList"/>
    <dgm:cxn modelId="{6991F5BD-26CE-4A75-AB45-10F6D6852FDC}" type="presParOf" srcId="{917B1CE0-BBEC-45A1-A32D-77988B11C7DC}" destId="{E8F1F590-7694-4C54-B208-0B9CDC2FB4F5}" srcOrd="0" destOrd="0" presId="urn:microsoft.com/office/officeart/2008/layout/VerticalCircleList"/>
    <dgm:cxn modelId="{A861DE27-F874-4DB1-9478-B29A11BD9FF7}" type="presParOf" srcId="{917B1CE0-BBEC-45A1-A32D-77988B11C7DC}" destId="{3E900F55-FA73-435A-AA89-AEE5AC2F589E}" srcOrd="1" destOrd="0" presId="urn:microsoft.com/office/officeart/2008/layout/VerticalCircleList"/>
    <dgm:cxn modelId="{C214DE1F-28DA-468C-BA8C-E529AF8C4924}" type="presParOf" srcId="{917B1CE0-BBEC-45A1-A32D-77988B11C7DC}" destId="{4369B1D9-165B-472F-AB96-A280C4A7F3C3}" srcOrd="2" destOrd="0" presId="urn:microsoft.com/office/officeart/2008/layout/VerticalCircleList"/>
    <dgm:cxn modelId="{BE1A6F09-3D56-4105-B2D5-4AD02FCE3E22}" type="presParOf" srcId="{1B72C9CC-1AA8-47BD-A687-788FFE2D9FB6}" destId="{30CD669E-5F74-4475-8ADB-7FF2D8A65DF4}" srcOrd="4" destOrd="0" presId="urn:microsoft.com/office/officeart/2008/layout/VerticalCircleList"/>
    <dgm:cxn modelId="{0DC42CD9-B030-48F8-94EF-53353173CC5C}" type="presParOf" srcId="{30CD669E-5F74-4475-8ADB-7FF2D8A65DF4}" destId="{C9837BD4-D308-4B96-BB27-03897C19799D}" srcOrd="0" destOrd="0" presId="urn:microsoft.com/office/officeart/2008/layout/VerticalCircleList"/>
    <dgm:cxn modelId="{9321CC7E-9D98-4706-A135-BC0CD217396C}" type="presParOf" srcId="{30CD669E-5F74-4475-8ADB-7FF2D8A65DF4}" destId="{6A4BF6FD-1AEE-4562-83C3-FCB95394EE65}" srcOrd="1" destOrd="0" presId="urn:microsoft.com/office/officeart/2008/layout/VerticalCircleList"/>
    <dgm:cxn modelId="{D4BE086B-D21E-404A-A285-372C397FC690}" type="presParOf" srcId="{30CD669E-5F74-4475-8ADB-7FF2D8A65DF4}" destId="{EBB756FC-F471-4066-B60B-68F925A7C4F6}" srcOrd="2" destOrd="0" presId="urn:microsoft.com/office/officeart/2008/layout/VerticalCircleList"/>
    <dgm:cxn modelId="{34F25B1A-8823-454F-A129-CA85E346FDC6}" type="presParOf" srcId="{1B72C9CC-1AA8-47BD-A687-788FFE2D9FB6}" destId="{A97AA908-839E-499B-8DE0-F0A80382C1BE}" srcOrd="5" destOrd="0" presId="urn:microsoft.com/office/officeart/2008/layout/VerticalCircleList"/>
    <dgm:cxn modelId="{4E667BD1-B166-4F88-8124-429432941AF6}" type="presParOf" srcId="{A97AA908-839E-499B-8DE0-F0A80382C1BE}" destId="{BB6C74A1-3BE5-4D2F-986B-AF3A131C30A4}" srcOrd="0" destOrd="0" presId="urn:microsoft.com/office/officeart/2008/layout/VerticalCircleList"/>
    <dgm:cxn modelId="{435B0ED8-3FEC-4123-8F0E-E1C072233FC6}" type="presParOf" srcId="{A97AA908-839E-499B-8DE0-F0A80382C1BE}" destId="{EDC2C66B-7D5C-4574-BDC1-9918E4EABBFF}" srcOrd="1" destOrd="0" presId="urn:microsoft.com/office/officeart/2008/layout/VerticalCircleList"/>
    <dgm:cxn modelId="{F3FA14D3-89EE-40B0-B829-998AAF6601A8}" type="presParOf" srcId="{A97AA908-839E-499B-8DE0-F0A80382C1BE}" destId="{1DE74E4C-8813-46C5-B2D6-FA48472DA9F4}" srcOrd="2" destOrd="0" presId="urn:microsoft.com/office/officeart/2008/layout/VerticalCircle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3AD6D96-93E6-4674-9955-EFB1C92A96DC}" type="doc">
      <dgm:prSet loTypeId="urn:microsoft.com/office/officeart/2005/8/layout/venn3" loCatId="relationship" qsTypeId="urn:microsoft.com/office/officeart/2005/8/quickstyle/simple1" qsCatId="simple" csTypeId="urn:microsoft.com/office/officeart/2005/8/colors/colorful2" csCatId="colorful" phldr="1"/>
      <dgm:spPr/>
      <dgm:t>
        <a:bodyPr/>
        <a:lstStyle/>
        <a:p>
          <a:endParaRPr kumimoji="1" lang="ja-JP" altLang="en-US"/>
        </a:p>
      </dgm:t>
    </dgm:pt>
    <dgm:pt modelId="{77A93198-5D8A-4595-AA48-80C552FD7C22}">
      <dgm:prSet/>
      <dgm:spPr/>
      <dgm:t>
        <a:bodyPr/>
        <a:lstStyle/>
        <a:p>
          <a:pPr rtl="0"/>
          <a:r>
            <a:rPr kumimoji="1" lang="ja-JP" dirty="0" smtClean="0"/>
            <a:t>信頼の失墜</a:t>
          </a:r>
          <a:endParaRPr lang="ja-JP" dirty="0"/>
        </a:p>
      </dgm:t>
    </dgm:pt>
    <dgm:pt modelId="{826ED023-3BD8-4000-96F0-1664DFA51983}" type="parTrans" cxnId="{DBB2C937-837F-4722-833F-89B0A4DDAAB8}">
      <dgm:prSet/>
      <dgm:spPr/>
      <dgm:t>
        <a:bodyPr/>
        <a:lstStyle/>
        <a:p>
          <a:endParaRPr kumimoji="1" lang="ja-JP" altLang="en-US"/>
        </a:p>
      </dgm:t>
    </dgm:pt>
    <dgm:pt modelId="{05115AA5-EB73-4810-9282-3BF8F5D8E61F}" type="sibTrans" cxnId="{DBB2C937-837F-4722-833F-89B0A4DDAAB8}">
      <dgm:prSet/>
      <dgm:spPr/>
      <dgm:t>
        <a:bodyPr/>
        <a:lstStyle/>
        <a:p>
          <a:endParaRPr kumimoji="1" lang="ja-JP" altLang="en-US"/>
        </a:p>
      </dgm:t>
    </dgm:pt>
    <dgm:pt modelId="{17E7FE2D-A59D-4181-A7F9-C81BE40CAF60}">
      <dgm:prSet/>
      <dgm:spPr/>
      <dgm:t>
        <a:bodyPr/>
        <a:lstStyle/>
        <a:p>
          <a:pPr rtl="0"/>
          <a:r>
            <a:rPr kumimoji="1" lang="ja-JP" dirty="0" smtClean="0"/>
            <a:t>人材確保の</a:t>
          </a:r>
          <a:endParaRPr kumimoji="1" lang="en-US" altLang="ja-JP" dirty="0" smtClean="0"/>
        </a:p>
        <a:p>
          <a:pPr rtl="0"/>
          <a:r>
            <a:rPr kumimoji="1" lang="ja-JP" dirty="0" smtClean="0"/>
            <a:t>困難</a:t>
          </a:r>
          <a:endParaRPr lang="ja-JP" dirty="0"/>
        </a:p>
      </dgm:t>
    </dgm:pt>
    <dgm:pt modelId="{37A52304-B68D-4386-BD27-1F9C447F3705}" type="parTrans" cxnId="{D2AC21C1-3547-43A4-876B-D18BA2066175}">
      <dgm:prSet/>
      <dgm:spPr/>
      <dgm:t>
        <a:bodyPr/>
        <a:lstStyle/>
        <a:p>
          <a:endParaRPr kumimoji="1" lang="ja-JP" altLang="en-US"/>
        </a:p>
      </dgm:t>
    </dgm:pt>
    <dgm:pt modelId="{25D9DF5B-227B-48A3-9E18-089429B7611D}" type="sibTrans" cxnId="{D2AC21C1-3547-43A4-876B-D18BA2066175}">
      <dgm:prSet/>
      <dgm:spPr/>
      <dgm:t>
        <a:bodyPr/>
        <a:lstStyle/>
        <a:p>
          <a:endParaRPr kumimoji="1" lang="ja-JP" altLang="en-US"/>
        </a:p>
      </dgm:t>
    </dgm:pt>
    <dgm:pt modelId="{C582873E-3617-4FFF-9947-4771DD11970F}">
      <dgm:prSet/>
      <dgm:spPr/>
      <dgm:t>
        <a:bodyPr/>
        <a:lstStyle/>
        <a:p>
          <a:pPr rtl="0"/>
          <a:r>
            <a:rPr kumimoji="1" lang="ja-JP" dirty="0" smtClean="0"/>
            <a:t>高額な損害賠償・残業代等の支払い</a:t>
          </a:r>
          <a:endParaRPr lang="ja-JP" dirty="0"/>
        </a:p>
      </dgm:t>
    </dgm:pt>
    <dgm:pt modelId="{D9503528-D503-4DC6-801C-E81841355738}" type="parTrans" cxnId="{3FAE7507-2177-415F-B826-AB5DC337B4BC}">
      <dgm:prSet/>
      <dgm:spPr/>
      <dgm:t>
        <a:bodyPr/>
        <a:lstStyle/>
        <a:p>
          <a:endParaRPr kumimoji="1" lang="ja-JP" altLang="en-US"/>
        </a:p>
      </dgm:t>
    </dgm:pt>
    <dgm:pt modelId="{669DEB05-CB1F-44B7-91C9-64C0A481C1FE}" type="sibTrans" cxnId="{3FAE7507-2177-415F-B826-AB5DC337B4BC}">
      <dgm:prSet/>
      <dgm:spPr/>
      <dgm:t>
        <a:bodyPr/>
        <a:lstStyle/>
        <a:p>
          <a:endParaRPr kumimoji="1" lang="ja-JP" altLang="en-US"/>
        </a:p>
      </dgm:t>
    </dgm:pt>
    <dgm:pt modelId="{5D358E3A-9351-4F45-BBB3-528A40AF89DF}" type="pres">
      <dgm:prSet presAssocID="{93AD6D96-93E6-4674-9955-EFB1C92A96DC}" presName="Name0" presStyleCnt="0">
        <dgm:presLayoutVars>
          <dgm:dir/>
          <dgm:resizeHandles val="exact"/>
        </dgm:presLayoutVars>
      </dgm:prSet>
      <dgm:spPr/>
      <dgm:t>
        <a:bodyPr/>
        <a:lstStyle/>
        <a:p>
          <a:endParaRPr kumimoji="1" lang="ja-JP" altLang="en-US"/>
        </a:p>
      </dgm:t>
    </dgm:pt>
    <dgm:pt modelId="{2053C049-C895-45A1-8B48-0DFC5C4A8EF1}" type="pres">
      <dgm:prSet presAssocID="{77A93198-5D8A-4595-AA48-80C552FD7C22}" presName="Name5" presStyleLbl="vennNode1" presStyleIdx="0" presStyleCnt="3" custScaleX="151575">
        <dgm:presLayoutVars>
          <dgm:bulletEnabled val="1"/>
        </dgm:presLayoutVars>
      </dgm:prSet>
      <dgm:spPr/>
      <dgm:t>
        <a:bodyPr/>
        <a:lstStyle/>
        <a:p>
          <a:endParaRPr kumimoji="1" lang="ja-JP" altLang="en-US"/>
        </a:p>
      </dgm:t>
    </dgm:pt>
    <dgm:pt modelId="{70540018-1F13-4677-8359-141D5342E502}" type="pres">
      <dgm:prSet presAssocID="{05115AA5-EB73-4810-9282-3BF8F5D8E61F}" presName="space" presStyleCnt="0"/>
      <dgm:spPr/>
    </dgm:pt>
    <dgm:pt modelId="{0F65E544-1D86-4425-AD59-103F71BC1E4E}" type="pres">
      <dgm:prSet presAssocID="{17E7FE2D-A59D-4181-A7F9-C81BE40CAF60}" presName="Name5" presStyleLbl="vennNode1" presStyleIdx="1" presStyleCnt="3" custScaleX="148182">
        <dgm:presLayoutVars>
          <dgm:bulletEnabled val="1"/>
        </dgm:presLayoutVars>
      </dgm:prSet>
      <dgm:spPr/>
      <dgm:t>
        <a:bodyPr/>
        <a:lstStyle/>
        <a:p>
          <a:endParaRPr kumimoji="1" lang="ja-JP" altLang="en-US"/>
        </a:p>
      </dgm:t>
    </dgm:pt>
    <dgm:pt modelId="{E40B94F3-E1E9-40C1-986F-1EE0807F27E4}" type="pres">
      <dgm:prSet presAssocID="{25D9DF5B-227B-48A3-9E18-089429B7611D}" presName="space" presStyleCnt="0"/>
      <dgm:spPr/>
    </dgm:pt>
    <dgm:pt modelId="{56AFA2A7-634E-4876-8E68-07506A307C96}" type="pres">
      <dgm:prSet presAssocID="{C582873E-3617-4FFF-9947-4771DD11970F}" presName="Name5" presStyleLbl="vennNode1" presStyleIdx="2" presStyleCnt="3" custScaleX="136704">
        <dgm:presLayoutVars>
          <dgm:bulletEnabled val="1"/>
        </dgm:presLayoutVars>
      </dgm:prSet>
      <dgm:spPr/>
      <dgm:t>
        <a:bodyPr/>
        <a:lstStyle/>
        <a:p>
          <a:endParaRPr kumimoji="1" lang="ja-JP" altLang="en-US"/>
        </a:p>
      </dgm:t>
    </dgm:pt>
  </dgm:ptLst>
  <dgm:cxnLst>
    <dgm:cxn modelId="{D2AC21C1-3547-43A4-876B-D18BA2066175}" srcId="{93AD6D96-93E6-4674-9955-EFB1C92A96DC}" destId="{17E7FE2D-A59D-4181-A7F9-C81BE40CAF60}" srcOrd="1" destOrd="0" parTransId="{37A52304-B68D-4386-BD27-1F9C447F3705}" sibTransId="{25D9DF5B-227B-48A3-9E18-089429B7611D}"/>
    <dgm:cxn modelId="{EA923812-E7F5-4A4C-899F-E58FD9243D9C}" type="presOf" srcId="{93AD6D96-93E6-4674-9955-EFB1C92A96DC}" destId="{5D358E3A-9351-4F45-BBB3-528A40AF89DF}" srcOrd="0" destOrd="0" presId="urn:microsoft.com/office/officeart/2005/8/layout/venn3"/>
    <dgm:cxn modelId="{3FAE7507-2177-415F-B826-AB5DC337B4BC}" srcId="{93AD6D96-93E6-4674-9955-EFB1C92A96DC}" destId="{C582873E-3617-4FFF-9947-4771DD11970F}" srcOrd="2" destOrd="0" parTransId="{D9503528-D503-4DC6-801C-E81841355738}" sibTransId="{669DEB05-CB1F-44B7-91C9-64C0A481C1FE}"/>
    <dgm:cxn modelId="{A3A61949-8A94-4AD2-A262-FB8C66227F66}" type="presOf" srcId="{77A93198-5D8A-4595-AA48-80C552FD7C22}" destId="{2053C049-C895-45A1-8B48-0DFC5C4A8EF1}" srcOrd="0" destOrd="0" presId="urn:microsoft.com/office/officeart/2005/8/layout/venn3"/>
    <dgm:cxn modelId="{DBB2C937-837F-4722-833F-89B0A4DDAAB8}" srcId="{93AD6D96-93E6-4674-9955-EFB1C92A96DC}" destId="{77A93198-5D8A-4595-AA48-80C552FD7C22}" srcOrd="0" destOrd="0" parTransId="{826ED023-3BD8-4000-96F0-1664DFA51983}" sibTransId="{05115AA5-EB73-4810-9282-3BF8F5D8E61F}"/>
    <dgm:cxn modelId="{E91778AE-C930-4300-B7D2-C794BFD55D96}" type="presOf" srcId="{17E7FE2D-A59D-4181-A7F9-C81BE40CAF60}" destId="{0F65E544-1D86-4425-AD59-103F71BC1E4E}" srcOrd="0" destOrd="0" presId="urn:microsoft.com/office/officeart/2005/8/layout/venn3"/>
    <dgm:cxn modelId="{F96955D5-9F16-40A7-AFA9-37E22C957458}" type="presOf" srcId="{C582873E-3617-4FFF-9947-4771DD11970F}" destId="{56AFA2A7-634E-4876-8E68-07506A307C96}" srcOrd="0" destOrd="0" presId="urn:microsoft.com/office/officeart/2005/8/layout/venn3"/>
    <dgm:cxn modelId="{07651D66-8D22-4796-A6A5-AE5EF29E93A8}" type="presParOf" srcId="{5D358E3A-9351-4F45-BBB3-528A40AF89DF}" destId="{2053C049-C895-45A1-8B48-0DFC5C4A8EF1}" srcOrd="0" destOrd="0" presId="urn:microsoft.com/office/officeart/2005/8/layout/venn3"/>
    <dgm:cxn modelId="{0DEF7C87-D787-423E-B3FA-13251257D20C}" type="presParOf" srcId="{5D358E3A-9351-4F45-BBB3-528A40AF89DF}" destId="{70540018-1F13-4677-8359-141D5342E502}" srcOrd="1" destOrd="0" presId="urn:microsoft.com/office/officeart/2005/8/layout/venn3"/>
    <dgm:cxn modelId="{2B6DE594-4381-45C9-8BA7-7B5B5F0B9C8D}" type="presParOf" srcId="{5D358E3A-9351-4F45-BBB3-528A40AF89DF}" destId="{0F65E544-1D86-4425-AD59-103F71BC1E4E}" srcOrd="2" destOrd="0" presId="urn:microsoft.com/office/officeart/2005/8/layout/venn3"/>
    <dgm:cxn modelId="{4B6E8630-AAC6-4FD8-9F77-485F7A042B46}" type="presParOf" srcId="{5D358E3A-9351-4F45-BBB3-528A40AF89DF}" destId="{E40B94F3-E1E9-40C1-986F-1EE0807F27E4}" srcOrd="3" destOrd="0" presId="urn:microsoft.com/office/officeart/2005/8/layout/venn3"/>
    <dgm:cxn modelId="{838F4FA0-0BA5-4807-AC1F-5C38F5E0DFF4}" type="presParOf" srcId="{5D358E3A-9351-4F45-BBB3-528A40AF89DF}" destId="{56AFA2A7-634E-4876-8E68-07506A307C96}" srcOrd="4"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95ECDA5-549E-4B83-BFFF-683C1F3B2B7E}" type="doc">
      <dgm:prSet loTypeId="urn:microsoft.com/office/officeart/2005/8/layout/lProcess1" loCatId="process" qsTypeId="urn:microsoft.com/office/officeart/2005/8/quickstyle/simple1" qsCatId="simple" csTypeId="urn:microsoft.com/office/officeart/2005/8/colors/accent3_3" csCatId="accent3"/>
      <dgm:spPr/>
      <dgm:t>
        <a:bodyPr/>
        <a:lstStyle/>
        <a:p>
          <a:endParaRPr kumimoji="1" lang="ja-JP" altLang="en-US"/>
        </a:p>
      </dgm:t>
    </dgm:pt>
    <dgm:pt modelId="{DF884CB1-F4A3-4BD4-B7B2-AE2519EF308D}">
      <dgm:prSet custT="1"/>
      <dgm:spPr/>
      <dgm:t>
        <a:bodyPr/>
        <a:lstStyle/>
        <a:p>
          <a:pPr rtl="0"/>
          <a:r>
            <a:rPr kumimoji="1" lang="ja-JP" altLang="en-US" sz="2400" dirty="0" smtClean="0"/>
            <a:t>労基署の指導</a:t>
          </a:r>
          <a:endParaRPr lang="ja-JP" altLang="en-US" sz="2400" dirty="0"/>
        </a:p>
      </dgm:t>
    </dgm:pt>
    <dgm:pt modelId="{713849EF-C19E-4447-BEDC-3E101374F338}" type="parTrans" cxnId="{13B941F9-66E6-4E52-B291-548EA51ED403}">
      <dgm:prSet/>
      <dgm:spPr/>
      <dgm:t>
        <a:bodyPr/>
        <a:lstStyle/>
        <a:p>
          <a:endParaRPr kumimoji="1" lang="ja-JP" altLang="en-US" sz="1600"/>
        </a:p>
      </dgm:t>
    </dgm:pt>
    <dgm:pt modelId="{227B2421-26EA-406B-BFBD-241307272CF2}" type="sibTrans" cxnId="{13B941F9-66E6-4E52-B291-548EA51ED403}">
      <dgm:prSet/>
      <dgm:spPr/>
      <dgm:t>
        <a:bodyPr/>
        <a:lstStyle/>
        <a:p>
          <a:endParaRPr kumimoji="1" lang="ja-JP" altLang="en-US" sz="1600"/>
        </a:p>
      </dgm:t>
    </dgm:pt>
    <dgm:pt modelId="{E9898AA2-87B5-400D-99C1-E7DBEF8E6C59}">
      <dgm:prSet custT="1"/>
      <dgm:spPr/>
      <dgm:t>
        <a:bodyPr/>
        <a:lstStyle/>
        <a:p>
          <a:pPr rtl="0"/>
          <a:r>
            <a:rPr kumimoji="1" lang="ja-JP" altLang="en-US" sz="2400" dirty="0" smtClean="0"/>
            <a:t>裁判への発展</a:t>
          </a:r>
          <a:endParaRPr lang="ja-JP" altLang="en-US" sz="2400" dirty="0"/>
        </a:p>
      </dgm:t>
    </dgm:pt>
    <dgm:pt modelId="{E9728201-6C68-4C16-ADF7-98B9C80959C0}" type="parTrans" cxnId="{3733879E-E067-4388-B579-AC3C98D98529}">
      <dgm:prSet/>
      <dgm:spPr/>
      <dgm:t>
        <a:bodyPr/>
        <a:lstStyle/>
        <a:p>
          <a:endParaRPr kumimoji="1" lang="ja-JP" altLang="en-US" sz="1600"/>
        </a:p>
      </dgm:t>
    </dgm:pt>
    <dgm:pt modelId="{61DD1122-3783-49E9-A879-64A3FD0604EE}" type="sibTrans" cxnId="{3733879E-E067-4388-B579-AC3C98D98529}">
      <dgm:prSet/>
      <dgm:spPr/>
      <dgm:t>
        <a:bodyPr/>
        <a:lstStyle/>
        <a:p>
          <a:endParaRPr kumimoji="1" lang="ja-JP" altLang="en-US" sz="1600"/>
        </a:p>
      </dgm:t>
    </dgm:pt>
    <dgm:pt modelId="{A9EB38AC-F672-4849-A788-02F64620ABFB}" type="pres">
      <dgm:prSet presAssocID="{195ECDA5-549E-4B83-BFFF-683C1F3B2B7E}" presName="Name0" presStyleCnt="0">
        <dgm:presLayoutVars>
          <dgm:dir/>
          <dgm:animLvl val="lvl"/>
          <dgm:resizeHandles val="exact"/>
        </dgm:presLayoutVars>
      </dgm:prSet>
      <dgm:spPr/>
      <dgm:t>
        <a:bodyPr/>
        <a:lstStyle/>
        <a:p>
          <a:endParaRPr kumimoji="1" lang="ja-JP" altLang="en-US"/>
        </a:p>
      </dgm:t>
    </dgm:pt>
    <dgm:pt modelId="{F52832F9-AEED-4F0A-892B-11F82B5D0ECB}" type="pres">
      <dgm:prSet presAssocID="{DF884CB1-F4A3-4BD4-B7B2-AE2519EF308D}" presName="vertFlow" presStyleCnt="0"/>
      <dgm:spPr/>
    </dgm:pt>
    <dgm:pt modelId="{BCB18668-FB7E-4202-B9E4-A3C1E9FC9DEE}" type="pres">
      <dgm:prSet presAssocID="{DF884CB1-F4A3-4BD4-B7B2-AE2519EF308D}" presName="header" presStyleLbl="node1" presStyleIdx="0" presStyleCnt="2" custLinFactNeighborX="-8801" custLinFactNeighborY="-6972"/>
      <dgm:spPr/>
      <dgm:t>
        <a:bodyPr/>
        <a:lstStyle/>
        <a:p>
          <a:endParaRPr kumimoji="1" lang="ja-JP" altLang="en-US"/>
        </a:p>
      </dgm:t>
    </dgm:pt>
    <dgm:pt modelId="{2CCE2CC2-1E39-48F4-A95A-E214A35B42BF}" type="pres">
      <dgm:prSet presAssocID="{DF884CB1-F4A3-4BD4-B7B2-AE2519EF308D}" presName="hSp" presStyleCnt="0"/>
      <dgm:spPr/>
    </dgm:pt>
    <dgm:pt modelId="{9C823423-FD5C-49FA-BCA5-E6D7163A2D99}" type="pres">
      <dgm:prSet presAssocID="{E9898AA2-87B5-400D-99C1-E7DBEF8E6C59}" presName="vertFlow" presStyleCnt="0"/>
      <dgm:spPr/>
    </dgm:pt>
    <dgm:pt modelId="{EA4F1006-6662-49BF-A8A0-6E582BC90D93}" type="pres">
      <dgm:prSet presAssocID="{E9898AA2-87B5-400D-99C1-E7DBEF8E6C59}" presName="header" presStyleLbl="node1" presStyleIdx="1" presStyleCnt="2"/>
      <dgm:spPr/>
      <dgm:t>
        <a:bodyPr/>
        <a:lstStyle/>
        <a:p>
          <a:endParaRPr kumimoji="1" lang="ja-JP" altLang="en-US"/>
        </a:p>
      </dgm:t>
    </dgm:pt>
  </dgm:ptLst>
  <dgm:cxnLst>
    <dgm:cxn modelId="{3733879E-E067-4388-B579-AC3C98D98529}" srcId="{195ECDA5-549E-4B83-BFFF-683C1F3B2B7E}" destId="{E9898AA2-87B5-400D-99C1-E7DBEF8E6C59}" srcOrd="1" destOrd="0" parTransId="{E9728201-6C68-4C16-ADF7-98B9C80959C0}" sibTransId="{61DD1122-3783-49E9-A879-64A3FD0604EE}"/>
    <dgm:cxn modelId="{13B941F9-66E6-4E52-B291-548EA51ED403}" srcId="{195ECDA5-549E-4B83-BFFF-683C1F3B2B7E}" destId="{DF884CB1-F4A3-4BD4-B7B2-AE2519EF308D}" srcOrd="0" destOrd="0" parTransId="{713849EF-C19E-4447-BEDC-3E101374F338}" sibTransId="{227B2421-26EA-406B-BFBD-241307272CF2}"/>
    <dgm:cxn modelId="{EE254D3D-B4E8-4A10-A6E0-C3548DB28939}" type="presOf" srcId="{195ECDA5-549E-4B83-BFFF-683C1F3B2B7E}" destId="{A9EB38AC-F672-4849-A788-02F64620ABFB}" srcOrd="0" destOrd="0" presId="urn:microsoft.com/office/officeart/2005/8/layout/lProcess1"/>
    <dgm:cxn modelId="{08EA1548-3221-4232-8545-6BADE2AAAE6C}" type="presOf" srcId="{E9898AA2-87B5-400D-99C1-E7DBEF8E6C59}" destId="{EA4F1006-6662-49BF-A8A0-6E582BC90D93}" srcOrd="0" destOrd="0" presId="urn:microsoft.com/office/officeart/2005/8/layout/lProcess1"/>
    <dgm:cxn modelId="{6532E090-A746-462B-B995-B3F144A6EBF5}" type="presOf" srcId="{DF884CB1-F4A3-4BD4-B7B2-AE2519EF308D}" destId="{BCB18668-FB7E-4202-B9E4-A3C1E9FC9DEE}" srcOrd="0" destOrd="0" presId="urn:microsoft.com/office/officeart/2005/8/layout/lProcess1"/>
    <dgm:cxn modelId="{8940E67C-B939-4B9E-A09B-9BC439805A68}" type="presParOf" srcId="{A9EB38AC-F672-4849-A788-02F64620ABFB}" destId="{F52832F9-AEED-4F0A-892B-11F82B5D0ECB}" srcOrd="0" destOrd="0" presId="urn:microsoft.com/office/officeart/2005/8/layout/lProcess1"/>
    <dgm:cxn modelId="{7E14D607-3364-4B01-9A25-107CF9AF5A2B}" type="presParOf" srcId="{F52832F9-AEED-4F0A-892B-11F82B5D0ECB}" destId="{BCB18668-FB7E-4202-B9E4-A3C1E9FC9DEE}" srcOrd="0" destOrd="0" presId="urn:microsoft.com/office/officeart/2005/8/layout/lProcess1"/>
    <dgm:cxn modelId="{5737F6B8-672C-41A0-8A60-D6CA8128C2D5}" type="presParOf" srcId="{A9EB38AC-F672-4849-A788-02F64620ABFB}" destId="{2CCE2CC2-1E39-48F4-A95A-E214A35B42BF}" srcOrd="1" destOrd="0" presId="urn:microsoft.com/office/officeart/2005/8/layout/lProcess1"/>
    <dgm:cxn modelId="{C3DC6469-6A1D-450D-A8AF-7EBC9072C8D5}" type="presParOf" srcId="{A9EB38AC-F672-4849-A788-02F64620ABFB}" destId="{9C823423-FD5C-49FA-BCA5-E6D7163A2D99}" srcOrd="2" destOrd="0" presId="urn:microsoft.com/office/officeart/2005/8/layout/lProcess1"/>
    <dgm:cxn modelId="{945C83B0-D932-44A3-8606-653E35A57B51}" type="presParOf" srcId="{9C823423-FD5C-49FA-BCA5-E6D7163A2D99}" destId="{EA4F1006-6662-49BF-A8A0-6E582BC90D93}" srcOrd="0" destOrd="0" presId="urn:microsoft.com/office/officeart/2005/8/layout/l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EACC26A-677A-42FF-9BC2-C30A51784757}" type="doc">
      <dgm:prSet loTypeId="urn:microsoft.com/office/officeart/2008/layout/VerticalCircleList" loCatId="list" qsTypeId="urn:microsoft.com/office/officeart/2005/8/quickstyle/simple1" qsCatId="simple" csTypeId="urn:microsoft.com/office/officeart/2005/8/colors/accent1_2" csCatId="accent1" phldr="1"/>
      <dgm:spPr/>
      <dgm:t>
        <a:bodyPr/>
        <a:lstStyle/>
        <a:p>
          <a:endParaRPr kumimoji="1" lang="ja-JP" altLang="en-US"/>
        </a:p>
      </dgm:t>
    </dgm:pt>
    <dgm:pt modelId="{4426C832-D356-4BE4-B4DB-0CF2BCA35D6C}">
      <dgm:prSet phldrT="[テキスト]" custT="1"/>
      <dgm:spPr/>
      <dgm:t>
        <a:bodyPr/>
        <a:lstStyle/>
        <a:p>
          <a:r>
            <a:rPr lang="ja-JP" altLang="en-US" sz="2000" b="1" dirty="0" smtClean="0"/>
            <a:t>残業代請求</a:t>
          </a:r>
          <a:endParaRPr lang="en-US" altLang="ja-JP" sz="2000" b="1" dirty="0" smtClean="0"/>
        </a:p>
      </dgm:t>
    </dgm:pt>
    <dgm:pt modelId="{1E32D944-6276-439E-B347-1A5C3C2ED7E6}" type="parTrans" cxnId="{4AC45F20-04A3-4B36-AC3D-645EEAA071F5}">
      <dgm:prSet/>
      <dgm:spPr/>
      <dgm:t>
        <a:bodyPr/>
        <a:lstStyle/>
        <a:p>
          <a:endParaRPr lang="ja-JP" altLang="en-US" sz="2000" b="1"/>
        </a:p>
      </dgm:t>
    </dgm:pt>
    <dgm:pt modelId="{4972857D-778C-4B39-8ED2-18FE013103C9}" type="sibTrans" cxnId="{4AC45F20-04A3-4B36-AC3D-645EEAA071F5}">
      <dgm:prSet/>
      <dgm:spPr/>
      <dgm:t>
        <a:bodyPr/>
        <a:lstStyle/>
        <a:p>
          <a:endParaRPr lang="ja-JP" altLang="en-US" sz="2000" b="1"/>
        </a:p>
      </dgm:t>
    </dgm:pt>
    <dgm:pt modelId="{5D1B77B3-0AA4-4D60-B3C6-50844AE8A1C4}">
      <dgm:prSet phldrT="[テキスト]" custT="1"/>
      <dgm:spPr/>
      <dgm:t>
        <a:bodyPr/>
        <a:lstStyle/>
        <a:p>
          <a:r>
            <a:rPr lang="ja-JP" altLang="en-US" sz="2000" b="1" dirty="0" smtClean="0"/>
            <a:t>情報漏洩、利用者への虐待事故</a:t>
          </a:r>
          <a:endParaRPr lang="en-US" altLang="ja-JP" sz="2000" b="1" dirty="0" smtClean="0"/>
        </a:p>
      </dgm:t>
    </dgm:pt>
    <dgm:pt modelId="{73F1CA8A-B99F-4617-92BE-3BBF96B2BC9C}" type="parTrans" cxnId="{84450195-2C78-49FB-B5C5-2C468F86EFEE}">
      <dgm:prSet/>
      <dgm:spPr/>
      <dgm:t>
        <a:bodyPr/>
        <a:lstStyle/>
        <a:p>
          <a:endParaRPr lang="ja-JP" altLang="en-US" sz="2000" b="1"/>
        </a:p>
      </dgm:t>
    </dgm:pt>
    <dgm:pt modelId="{EB1BED76-CE2B-4AAB-8BFD-F2695E963635}" type="sibTrans" cxnId="{84450195-2C78-49FB-B5C5-2C468F86EFEE}">
      <dgm:prSet/>
      <dgm:spPr/>
      <dgm:t>
        <a:bodyPr/>
        <a:lstStyle/>
        <a:p>
          <a:endParaRPr lang="ja-JP" altLang="en-US" sz="2000" b="1"/>
        </a:p>
      </dgm:t>
    </dgm:pt>
    <dgm:pt modelId="{0CD66841-B09D-4B8D-A7D6-7647757E4A85}">
      <dgm:prSet phldrT="[テキスト]" custT="1"/>
      <dgm:spPr/>
      <dgm:t>
        <a:bodyPr/>
        <a:lstStyle/>
        <a:p>
          <a:r>
            <a:rPr lang="ja-JP" altLang="en-US" sz="2000" b="1" dirty="0" smtClean="0"/>
            <a:t>解雇無効・懲戒処分無効確認請求</a:t>
          </a:r>
          <a:endParaRPr lang="en-US" altLang="ja-JP" sz="2000" b="1" dirty="0" smtClean="0"/>
        </a:p>
      </dgm:t>
    </dgm:pt>
    <dgm:pt modelId="{E2105B0A-D2BC-4262-AEAD-CA3970611460}" type="parTrans" cxnId="{BA4BC79D-B996-4DDD-BA1C-B0629D84CD1A}">
      <dgm:prSet/>
      <dgm:spPr/>
      <dgm:t>
        <a:bodyPr/>
        <a:lstStyle/>
        <a:p>
          <a:endParaRPr kumimoji="1" lang="ja-JP" altLang="en-US"/>
        </a:p>
      </dgm:t>
    </dgm:pt>
    <dgm:pt modelId="{D0ECF53B-4B20-4F59-95E6-F0EC9E905815}" type="sibTrans" cxnId="{BA4BC79D-B996-4DDD-BA1C-B0629D84CD1A}">
      <dgm:prSet/>
      <dgm:spPr/>
      <dgm:t>
        <a:bodyPr/>
        <a:lstStyle/>
        <a:p>
          <a:endParaRPr kumimoji="1" lang="ja-JP" altLang="en-US"/>
        </a:p>
      </dgm:t>
    </dgm:pt>
    <dgm:pt modelId="{E3E21619-B3B3-4872-89AF-50C654076798}">
      <dgm:prSet phldrT="[テキスト]" custT="1"/>
      <dgm:spPr/>
      <dgm:t>
        <a:bodyPr/>
        <a:lstStyle/>
        <a:p>
          <a:r>
            <a:rPr lang="ja-JP" altLang="en-US" sz="2000" b="1" dirty="0" smtClean="0"/>
            <a:t>セクハラ・パワハラ問題</a:t>
          </a:r>
          <a:endParaRPr lang="en-US" altLang="ja-JP" sz="2000" b="1" dirty="0" smtClean="0"/>
        </a:p>
      </dgm:t>
    </dgm:pt>
    <dgm:pt modelId="{ABC19A26-EB6C-4E30-895E-1A325D91C372}" type="parTrans" cxnId="{644FEF42-561D-4C90-9468-6FDAFCDDAA76}">
      <dgm:prSet/>
      <dgm:spPr/>
      <dgm:t>
        <a:bodyPr/>
        <a:lstStyle/>
        <a:p>
          <a:endParaRPr kumimoji="1" lang="ja-JP" altLang="en-US"/>
        </a:p>
      </dgm:t>
    </dgm:pt>
    <dgm:pt modelId="{9C5A01F4-BD29-4A7A-8F52-42E5920A008E}" type="sibTrans" cxnId="{644FEF42-561D-4C90-9468-6FDAFCDDAA76}">
      <dgm:prSet/>
      <dgm:spPr/>
      <dgm:t>
        <a:bodyPr/>
        <a:lstStyle/>
        <a:p>
          <a:endParaRPr kumimoji="1" lang="ja-JP" altLang="en-US"/>
        </a:p>
      </dgm:t>
    </dgm:pt>
    <dgm:pt modelId="{FDE315D2-FB36-40C6-8D5F-2A68AD814D00}">
      <dgm:prSet phldrT="[テキスト]" custT="1"/>
      <dgm:spPr/>
      <dgm:t>
        <a:bodyPr/>
        <a:lstStyle/>
        <a:p>
          <a:r>
            <a:rPr lang="ja-JP" altLang="en-US" sz="2000" b="1" dirty="0" smtClean="0"/>
            <a:t>介護事故（転倒・誤嚥）</a:t>
          </a:r>
          <a:endParaRPr lang="en-US" altLang="ja-JP" sz="2000" b="1" dirty="0" smtClean="0"/>
        </a:p>
      </dgm:t>
    </dgm:pt>
    <dgm:pt modelId="{D56C2B53-2F6C-498E-B7F0-90AE8A561ED9}" type="parTrans" cxnId="{4847FE3F-B55E-4EFC-BD53-D04A2196A3A7}">
      <dgm:prSet/>
      <dgm:spPr/>
      <dgm:t>
        <a:bodyPr/>
        <a:lstStyle/>
        <a:p>
          <a:endParaRPr kumimoji="1" lang="ja-JP" altLang="en-US"/>
        </a:p>
      </dgm:t>
    </dgm:pt>
    <dgm:pt modelId="{C0E3E69E-2F3D-4C96-BA6D-E9559606B3B2}" type="sibTrans" cxnId="{4847FE3F-B55E-4EFC-BD53-D04A2196A3A7}">
      <dgm:prSet/>
      <dgm:spPr/>
      <dgm:t>
        <a:bodyPr/>
        <a:lstStyle/>
        <a:p>
          <a:endParaRPr kumimoji="1" lang="ja-JP" altLang="en-US"/>
        </a:p>
      </dgm:t>
    </dgm:pt>
    <dgm:pt modelId="{1B72C9CC-1AA8-47BD-A687-788FFE2D9FB6}" type="pres">
      <dgm:prSet presAssocID="{6EACC26A-677A-42FF-9BC2-C30A51784757}" presName="Name0" presStyleCnt="0">
        <dgm:presLayoutVars>
          <dgm:dir/>
        </dgm:presLayoutVars>
      </dgm:prSet>
      <dgm:spPr/>
      <dgm:t>
        <a:bodyPr/>
        <a:lstStyle/>
        <a:p>
          <a:endParaRPr kumimoji="1" lang="ja-JP" altLang="en-US"/>
        </a:p>
      </dgm:t>
    </dgm:pt>
    <dgm:pt modelId="{2791199C-DBB7-4BA3-9DF6-4DD79DCC25D7}" type="pres">
      <dgm:prSet presAssocID="{4426C832-D356-4BE4-B4DB-0CF2BCA35D6C}" presName="noChildren" presStyleCnt="0"/>
      <dgm:spPr/>
    </dgm:pt>
    <dgm:pt modelId="{6972D495-3DDC-4791-9113-428490696685}" type="pres">
      <dgm:prSet presAssocID="{4426C832-D356-4BE4-B4DB-0CF2BCA35D6C}" presName="gap" presStyleCnt="0"/>
      <dgm:spPr/>
    </dgm:pt>
    <dgm:pt modelId="{41EFBC4A-C17D-47ED-B938-F5A7ADCEC1CB}" type="pres">
      <dgm:prSet presAssocID="{4426C832-D356-4BE4-B4DB-0CF2BCA35D6C}" presName="medCircle2" presStyleLbl="vennNode1" presStyleIdx="0" presStyleCnt="5"/>
      <dgm:spPr/>
    </dgm:pt>
    <dgm:pt modelId="{723D502C-2F52-4902-98A3-DD8651B92181}" type="pres">
      <dgm:prSet presAssocID="{4426C832-D356-4BE4-B4DB-0CF2BCA35D6C}" presName="txLvlOnly1" presStyleLbl="revTx" presStyleIdx="0" presStyleCnt="5"/>
      <dgm:spPr/>
      <dgm:t>
        <a:bodyPr/>
        <a:lstStyle/>
        <a:p>
          <a:endParaRPr kumimoji="1" lang="ja-JP" altLang="en-US"/>
        </a:p>
      </dgm:t>
    </dgm:pt>
    <dgm:pt modelId="{F675CCE0-5C9D-45FF-B4AE-F3426F6C2B8A}" type="pres">
      <dgm:prSet presAssocID="{0CD66841-B09D-4B8D-A7D6-7647757E4A85}" presName="noChildren" presStyleCnt="0"/>
      <dgm:spPr/>
    </dgm:pt>
    <dgm:pt modelId="{A8148ACF-FB14-40B0-A01E-762198F1DF27}" type="pres">
      <dgm:prSet presAssocID="{0CD66841-B09D-4B8D-A7D6-7647757E4A85}" presName="gap" presStyleCnt="0"/>
      <dgm:spPr/>
    </dgm:pt>
    <dgm:pt modelId="{28BBA94B-4247-4312-A7E4-E54CA2A2349B}" type="pres">
      <dgm:prSet presAssocID="{0CD66841-B09D-4B8D-A7D6-7647757E4A85}" presName="medCircle2" presStyleLbl="vennNode1" presStyleIdx="1" presStyleCnt="5"/>
      <dgm:spPr/>
    </dgm:pt>
    <dgm:pt modelId="{2275B127-27E0-4F1C-AF59-F45060F5140B}" type="pres">
      <dgm:prSet presAssocID="{0CD66841-B09D-4B8D-A7D6-7647757E4A85}" presName="txLvlOnly1" presStyleLbl="revTx" presStyleIdx="1" presStyleCnt="5"/>
      <dgm:spPr/>
      <dgm:t>
        <a:bodyPr/>
        <a:lstStyle/>
        <a:p>
          <a:endParaRPr kumimoji="1" lang="ja-JP" altLang="en-US"/>
        </a:p>
      </dgm:t>
    </dgm:pt>
    <dgm:pt modelId="{1D5580B8-8D54-4C7D-B3F8-55E980E7C4EB}" type="pres">
      <dgm:prSet presAssocID="{E3E21619-B3B3-4872-89AF-50C654076798}" presName="noChildren" presStyleCnt="0"/>
      <dgm:spPr/>
    </dgm:pt>
    <dgm:pt modelId="{A8EB9488-ADAD-4D44-AC47-855D7E75DF05}" type="pres">
      <dgm:prSet presAssocID="{E3E21619-B3B3-4872-89AF-50C654076798}" presName="gap" presStyleCnt="0"/>
      <dgm:spPr/>
    </dgm:pt>
    <dgm:pt modelId="{8A212CA9-BC3E-4BEF-9B5F-67D10C3CC347}" type="pres">
      <dgm:prSet presAssocID="{E3E21619-B3B3-4872-89AF-50C654076798}" presName="medCircle2" presStyleLbl="vennNode1" presStyleIdx="2" presStyleCnt="5"/>
      <dgm:spPr/>
    </dgm:pt>
    <dgm:pt modelId="{C82F643B-CCE0-4085-AA69-B96619864D6F}" type="pres">
      <dgm:prSet presAssocID="{E3E21619-B3B3-4872-89AF-50C654076798}" presName="txLvlOnly1" presStyleLbl="revTx" presStyleIdx="2" presStyleCnt="5"/>
      <dgm:spPr/>
      <dgm:t>
        <a:bodyPr/>
        <a:lstStyle/>
        <a:p>
          <a:endParaRPr kumimoji="1" lang="ja-JP" altLang="en-US"/>
        </a:p>
      </dgm:t>
    </dgm:pt>
    <dgm:pt modelId="{87863846-02C2-4192-8B8F-538678CEA8D3}" type="pres">
      <dgm:prSet presAssocID="{5D1B77B3-0AA4-4D60-B3C6-50844AE8A1C4}" presName="noChildren" presStyleCnt="0"/>
      <dgm:spPr/>
    </dgm:pt>
    <dgm:pt modelId="{E85AF88E-8361-4666-903B-6B5DF73193CA}" type="pres">
      <dgm:prSet presAssocID="{5D1B77B3-0AA4-4D60-B3C6-50844AE8A1C4}" presName="gap" presStyleCnt="0"/>
      <dgm:spPr/>
    </dgm:pt>
    <dgm:pt modelId="{3F1D76A6-84B1-4762-B520-2E8AD91C863F}" type="pres">
      <dgm:prSet presAssocID="{5D1B77B3-0AA4-4D60-B3C6-50844AE8A1C4}" presName="medCircle2" presStyleLbl="vennNode1" presStyleIdx="3" presStyleCnt="5"/>
      <dgm:spPr/>
    </dgm:pt>
    <dgm:pt modelId="{85DF6523-D26A-4730-8017-D43F0FF8992D}" type="pres">
      <dgm:prSet presAssocID="{5D1B77B3-0AA4-4D60-B3C6-50844AE8A1C4}" presName="txLvlOnly1" presStyleLbl="revTx" presStyleIdx="3" presStyleCnt="5"/>
      <dgm:spPr/>
      <dgm:t>
        <a:bodyPr/>
        <a:lstStyle/>
        <a:p>
          <a:endParaRPr kumimoji="1" lang="ja-JP" altLang="en-US"/>
        </a:p>
      </dgm:t>
    </dgm:pt>
    <dgm:pt modelId="{9DA10DD0-7F49-4C2E-9F85-47525C06BA46}" type="pres">
      <dgm:prSet presAssocID="{FDE315D2-FB36-40C6-8D5F-2A68AD814D00}" presName="noChildren" presStyleCnt="0"/>
      <dgm:spPr/>
    </dgm:pt>
    <dgm:pt modelId="{16026AD1-E085-40AD-9CC6-F82CE3D0417D}" type="pres">
      <dgm:prSet presAssocID="{FDE315D2-FB36-40C6-8D5F-2A68AD814D00}" presName="gap" presStyleCnt="0"/>
      <dgm:spPr/>
    </dgm:pt>
    <dgm:pt modelId="{405B972C-2E4D-484E-9C31-3214D90244B1}" type="pres">
      <dgm:prSet presAssocID="{FDE315D2-FB36-40C6-8D5F-2A68AD814D00}" presName="medCircle2" presStyleLbl="vennNode1" presStyleIdx="4" presStyleCnt="5"/>
      <dgm:spPr/>
    </dgm:pt>
    <dgm:pt modelId="{4EEF8593-D0CC-47CA-8CF7-65DB7C0C93F4}" type="pres">
      <dgm:prSet presAssocID="{FDE315D2-FB36-40C6-8D5F-2A68AD814D00}" presName="txLvlOnly1" presStyleLbl="revTx" presStyleIdx="4" presStyleCnt="5"/>
      <dgm:spPr/>
      <dgm:t>
        <a:bodyPr/>
        <a:lstStyle/>
        <a:p>
          <a:endParaRPr kumimoji="1" lang="ja-JP" altLang="en-US"/>
        </a:p>
      </dgm:t>
    </dgm:pt>
  </dgm:ptLst>
  <dgm:cxnLst>
    <dgm:cxn modelId="{AE5B5E8D-FB5D-4B32-AEDB-DDB4CAB53F40}" type="presOf" srcId="{E3E21619-B3B3-4872-89AF-50C654076798}" destId="{C82F643B-CCE0-4085-AA69-B96619864D6F}" srcOrd="0" destOrd="0" presId="urn:microsoft.com/office/officeart/2008/layout/VerticalCircleList"/>
    <dgm:cxn modelId="{644FEF42-561D-4C90-9468-6FDAFCDDAA76}" srcId="{6EACC26A-677A-42FF-9BC2-C30A51784757}" destId="{E3E21619-B3B3-4872-89AF-50C654076798}" srcOrd="2" destOrd="0" parTransId="{ABC19A26-EB6C-4E30-895E-1A325D91C372}" sibTransId="{9C5A01F4-BD29-4A7A-8F52-42E5920A008E}"/>
    <dgm:cxn modelId="{AD6243BD-5484-4162-8F61-B12D531BCEC9}" type="presOf" srcId="{0CD66841-B09D-4B8D-A7D6-7647757E4A85}" destId="{2275B127-27E0-4F1C-AF59-F45060F5140B}" srcOrd="0" destOrd="0" presId="urn:microsoft.com/office/officeart/2008/layout/VerticalCircleList"/>
    <dgm:cxn modelId="{84450195-2C78-49FB-B5C5-2C468F86EFEE}" srcId="{6EACC26A-677A-42FF-9BC2-C30A51784757}" destId="{5D1B77B3-0AA4-4D60-B3C6-50844AE8A1C4}" srcOrd="3" destOrd="0" parTransId="{73F1CA8A-B99F-4617-92BE-3BBF96B2BC9C}" sibTransId="{EB1BED76-CE2B-4AAB-8BFD-F2695E963635}"/>
    <dgm:cxn modelId="{2D0AE2BA-4405-4244-BAB5-FD9AC67E9C3E}" type="presOf" srcId="{FDE315D2-FB36-40C6-8D5F-2A68AD814D00}" destId="{4EEF8593-D0CC-47CA-8CF7-65DB7C0C93F4}" srcOrd="0" destOrd="0" presId="urn:microsoft.com/office/officeart/2008/layout/VerticalCircleList"/>
    <dgm:cxn modelId="{69851D0A-06D9-441F-801F-7B279ECD205F}" type="presOf" srcId="{6EACC26A-677A-42FF-9BC2-C30A51784757}" destId="{1B72C9CC-1AA8-47BD-A687-788FFE2D9FB6}" srcOrd="0" destOrd="0" presId="urn:microsoft.com/office/officeart/2008/layout/VerticalCircleList"/>
    <dgm:cxn modelId="{BA4BC79D-B996-4DDD-BA1C-B0629D84CD1A}" srcId="{6EACC26A-677A-42FF-9BC2-C30A51784757}" destId="{0CD66841-B09D-4B8D-A7D6-7647757E4A85}" srcOrd="1" destOrd="0" parTransId="{E2105B0A-D2BC-4262-AEAD-CA3970611460}" sibTransId="{D0ECF53B-4B20-4F59-95E6-F0EC9E905815}"/>
    <dgm:cxn modelId="{4AC45F20-04A3-4B36-AC3D-645EEAA071F5}" srcId="{6EACC26A-677A-42FF-9BC2-C30A51784757}" destId="{4426C832-D356-4BE4-B4DB-0CF2BCA35D6C}" srcOrd="0" destOrd="0" parTransId="{1E32D944-6276-439E-B347-1A5C3C2ED7E6}" sibTransId="{4972857D-778C-4B39-8ED2-18FE013103C9}"/>
    <dgm:cxn modelId="{A445529F-EFB3-44F7-8D54-75F8DD856BD4}" type="presOf" srcId="{4426C832-D356-4BE4-B4DB-0CF2BCA35D6C}" destId="{723D502C-2F52-4902-98A3-DD8651B92181}" srcOrd="0" destOrd="0" presId="urn:microsoft.com/office/officeart/2008/layout/VerticalCircleList"/>
    <dgm:cxn modelId="{4847FE3F-B55E-4EFC-BD53-D04A2196A3A7}" srcId="{6EACC26A-677A-42FF-9BC2-C30A51784757}" destId="{FDE315D2-FB36-40C6-8D5F-2A68AD814D00}" srcOrd="4" destOrd="0" parTransId="{D56C2B53-2F6C-498E-B7F0-90AE8A561ED9}" sibTransId="{C0E3E69E-2F3D-4C96-BA6D-E9559606B3B2}"/>
    <dgm:cxn modelId="{CD83085F-3F06-45F0-8213-BB2BA5CDC1EB}" type="presOf" srcId="{5D1B77B3-0AA4-4D60-B3C6-50844AE8A1C4}" destId="{85DF6523-D26A-4730-8017-D43F0FF8992D}" srcOrd="0" destOrd="0" presId="urn:microsoft.com/office/officeart/2008/layout/VerticalCircleList"/>
    <dgm:cxn modelId="{BC15365E-A165-4092-A708-7AA93933910F}" type="presParOf" srcId="{1B72C9CC-1AA8-47BD-A687-788FFE2D9FB6}" destId="{2791199C-DBB7-4BA3-9DF6-4DD79DCC25D7}" srcOrd="0" destOrd="0" presId="urn:microsoft.com/office/officeart/2008/layout/VerticalCircleList"/>
    <dgm:cxn modelId="{54C5B392-9E50-4782-9C6B-6AFC72D01405}" type="presParOf" srcId="{2791199C-DBB7-4BA3-9DF6-4DD79DCC25D7}" destId="{6972D495-3DDC-4791-9113-428490696685}" srcOrd="0" destOrd="0" presId="urn:microsoft.com/office/officeart/2008/layout/VerticalCircleList"/>
    <dgm:cxn modelId="{D1F17F9C-1445-4B46-B557-110A15A62FF0}" type="presParOf" srcId="{2791199C-DBB7-4BA3-9DF6-4DD79DCC25D7}" destId="{41EFBC4A-C17D-47ED-B938-F5A7ADCEC1CB}" srcOrd="1" destOrd="0" presId="urn:microsoft.com/office/officeart/2008/layout/VerticalCircleList"/>
    <dgm:cxn modelId="{554B1A86-400A-4FBA-8B13-BD4E44E004CD}" type="presParOf" srcId="{2791199C-DBB7-4BA3-9DF6-4DD79DCC25D7}" destId="{723D502C-2F52-4902-98A3-DD8651B92181}" srcOrd="2" destOrd="0" presId="urn:microsoft.com/office/officeart/2008/layout/VerticalCircleList"/>
    <dgm:cxn modelId="{E3A325DA-644F-4C89-A031-A714479673D4}" type="presParOf" srcId="{1B72C9CC-1AA8-47BD-A687-788FFE2D9FB6}" destId="{F675CCE0-5C9D-45FF-B4AE-F3426F6C2B8A}" srcOrd="1" destOrd="0" presId="urn:microsoft.com/office/officeart/2008/layout/VerticalCircleList"/>
    <dgm:cxn modelId="{36A672B5-5C33-4A2C-9C4E-11750527A196}" type="presParOf" srcId="{F675CCE0-5C9D-45FF-B4AE-F3426F6C2B8A}" destId="{A8148ACF-FB14-40B0-A01E-762198F1DF27}" srcOrd="0" destOrd="0" presId="urn:microsoft.com/office/officeart/2008/layout/VerticalCircleList"/>
    <dgm:cxn modelId="{5F59921F-3FEB-43F0-B418-D02878032B90}" type="presParOf" srcId="{F675CCE0-5C9D-45FF-B4AE-F3426F6C2B8A}" destId="{28BBA94B-4247-4312-A7E4-E54CA2A2349B}" srcOrd="1" destOrd="0" presId="urn:microsoft.com/office/officeart/2008/layout/VerticalCircleList"/>
    <dgm:cxn modelId="{86606437-7C32-4623-807A-6433DCBBDECE}" type="presParOf" srcId="{F675CCE0-5C9D-45FF-B4AE-F3426F6C2B8A}" destId="{2275B127-27E0-4F1C-AF59-F45060F5140B}" srcOrd="2" destOrd="0" presId="urn:microsoft.com/office/officeart/2008/layout/VerticalCircleList"/>
    <dgm:cxn modelId="{0DD0F4D5-B86C-4E9A-A8D3-448762C36442}" type="presParOf" srcId="{1B72C9CC-1AA8-47BD-A687-788FFE2D9FB6}" destId="{1D5580B8-8D54-4C7D-B3F8-55E980E7C4EB}" srcOrd="2" destOrd="0" presId="urn:microsoft.com/office/officeart/2008/layout/VerticalCircleList"/>
    <dgm:cxn modelId="{59EC5C63-5CF5-4653-8275-A56E56C9C908}" type="presParOf" srcId="{1D5580B8-8D54-4C7D-B3F8-55E980E7C4EB}" destId="{A8EB9488-ADAD-4D44-AC47-855D7E75DF05}" srcOrd="0" destOrd="0" presId="urn:microsoft.com/office/officeart/2008/layout/VerticalCircleList"/>
    <dgm:cxn modelId="{84EBBC56-5E37-4985-9210-604E8DD9C566}" type="presParOf" srcId="{1D5580B8-8D54-4C7D-B3F8-55E980E7C4EB}" destId="{8A212CA9-BC3E-4BEF-9B5F-67D10C3CC347}" srcOrd="1" destOrd="0" presId="urn:microsoft.com/office/officeart/2008/layout/VerticalCircleList"/>
    <dgm:cxn modelId="{73CC79C0-B40D-4055-983E-6E9B8819E4E2}" type="presParOf" srcId="{1D5580B8-8D54-4C7D-B3F8-55E980E7C4EB}" destId="{C82F643B-CCE0-4085-AA69-B96619864D6F}" srcOrd="2" destOrd="0" presId="urn:microsoft.com/office/officeart/2008/layout/VerticalCircleList"/>
    <dgm:cxn modelId="{C6E1C46A-F16D-46C7-B374-4DC268293F7C}" type="presParOf" srcId="{1B72C9CC-1AA8-47BD-A687-788FFE2D9FB6}" destId="{87863846-02C2-4192-8B8F-538678CEA8D3}" srcOrd="3" destOrd="0" presId="urn:microsoft.com/office/officeart/2008/layout/VerticalCircleList"/>
    <dgm:cxn modelId="{F0E5CF10-83BE-4882-A8DE-838D4F7D4347}" type="presParOf" srcId="{87863846-02C2-4192-8B8F-538678CEA8D3}" destId="{E85AF88E-8361-4666-903B-6B5DF73193CA}" srcOrd="0" destOrd="0" presId="urn:microsoft.com/office/officeart/2008/layout/VerticalCircleList"/>
    <dgm:cxn modelId="{71109BD0-1626-4520-9EAE-92A7DDD8924B}" type="presParOf" srcId="{87863846-02C2-4192-8B8F-538678CEA8D3}" destId="{3F1D76A6-84B1-4762-B520-2E8AD91C863F}" srcOrd="1" destOrd="0" presId="urn:microsoft.com/office/officeart/2008/layout/VerticalCircleList"/>
    <dgm:cxn modelId="{02DC8AB0-82E5-43E8-A246-7DC69F5B28A8}" type="presParOf" srcId="{87863846-02C2-4192-8B8F-538678CEA8D3}" destId="{85DF6523-D26A-4730-8017-D43F0FF8992D}" srcOrd="2" destOrd="0" presId="urn:microsoft.com/office/officeart/2008/layout/VerticalCircleList"/>
    <dgm:cxn modelId="{709C8B77-1601-4644-A5D7-2B72C9D96334}" type="presParOf" srcId="{1B72C9CC-1AA8-47BD-A687-788FFE2D9FB6}" destId="{9DA10DD0-7F49-4C2E-9F85-47525C06BA46}" srcOrd="4" destOrd="0" presId="urn:microsoft.com/office/officeart/2008/layout/VerticalCircleList"/>
    <dgm:cxn modelId="{7D0BFC71-0744-4110-8E84-331420A4D821}" type="presParOf" srcId="{9DA10DD0-7F49-4C2E-9F85-47525C06BA46}" destId="{16026AD1-E085-40AD-9CC6-F82CE3D0417D}" srcOrd="0" destOrd="0" presId="urn:microsoft.com/office/officeart/2008/layout/VerticalCircleList"/>
    <dgm:cxn modelId="{AC80EB73-7777-42D4-A53A-FABA5534896F}" type="presParOf" srcId="{9DA10DD0-7F49-4C2E-9F85-47525C06BA46}" destId="{405B972C-2E4D-484E-9C31-3214D90244B1}" srcOrd="1" destOrd="0" presId="urn:microsoft.com/office/officeart/2008/layout/VerticalCircleList"/>
    <dgm:cxn modelId="{12416092-F0DE-4E0F-918D-92621A078F00}" type="presParOf" srcId="{9DA10DD0-7F49-4C2E-9F85-47525C06BA46}" destId="{4EEF8593-D0CC-47CA-8CF7-65DB7C0C93F4}" srcOrd="2" destOrd="0" presId="urn:microsoft.com/office/officeart/2008/layout/Vertical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99FBCF6-D4B3-461C-8A17-90F501878A2B}" type="doc">
      <dgm:prSet loTypeId="urn:microsoft.com/office/officeart/2005/8/layout/cycle6" loCatId="relationship" qsTypeId="urn:microsoft.com/office/officeart/2005/8/quickstyle/simple1" qsCatId="simple" csTypeId="urn:microsoft.com/office/officeart/2005/8/colors/accent1_2" csCatId="accent1" phldr="1"/>
      <dgm:spPr/>
      <dgm:t>
        <a:bodyPr/>
        <a:lstStyle/>
        <a:p>
          <a:endParaRPr kumimoji="1" lang="ja-JP" altLang="en-US"/>
        </a:p>
      </dgm:t>
    </dgm:pt>
    <dgm:pt modelId="{D26EE15E-D0AA-49EC-A741-977E40D7EA9D}">
      <dgm:prSet phldrT="[テキスト]" custT="1"/>
      <dgm:spPr/>
      <dgm:t>
        <a:bodyPr/>
        <a:lstStyle/>
        <a:p>
          <a:r>
            <a:rPr lang="ja-JP" altLang="en-US" sz="1600" b="1" dirty="0" smtClean="0"/>
            <a:t>経営の安定化</a:t>
          </a:r>
          <a:endParaRPr lang="ja-JP" altLang="en-US" sz="1600" b="1" dirty="0"/>
        </a:p>
      </dgm:t>
    </dgm:pt>
    <dgm:pt modelId="{5EA97585-0FFF-4585-BD25-4BA2B5B2239F}" type="parTrans" cxnId="{C6A8116F-9362-42BB-B493-C7EDE2CF2409}">
      <dgm:prSet/>
      <dgm:spPr/>
      <dgm:t>
        <a:bodyPr/>
        <a:lstStyle/>
        <a:p>
          <a:endParaRPr lang="ja-JP" altLang="en-US" sz="1400" b="1"/>
        </a:p>
      </dgm:t>
    </dgm:pt>
    <dgm:pt modelId="{6CFD5599-9F8E-479C-91C0-29E44B7923BF}" type="sibTrans" cxnId="{C6A8116F-9362-42BB-B493-C7EDE2CF2409}">
      <dgm:prSet/>
      <dgm:spPr/>
      <dgm:t>
        <a:bodyPr/>
        <a:lstStyle/>
        <a:p>
          <a:endParaRPr lang="ja-JP" altLang="en-US" sz="1400" b="1"/>
        </a:p>
      </dgm:t>
    </dgm:pt>
    <dgm:pt modelId="{AC9B92C2-016B-4C68-B27E-066D97DA7439}">
      <dgm:prSet phldrT="[テキスト]" custT="1"/>
      <dgm:spPr/>
      <dgm:t>
        <a:bodyPr/>
        <a:lstStyle/>
        <a:p>
          <a:r>
            <a:rPr lang="ja-JP" altLang="en-US" sz="1600" b="1" dirty="0" smtClean="0"/>
            <a:t>優秀な人材の確保</a:t>
          </a:r>
          <a:endParaRPr lang="ja-JP" altLang="en-US" sz="1600" b="1" dirty="0"/>
        </a:p>
      </dgm:t>
    </dgm:pt>
    <dgm:pt modelId="{683EA67F-C0D8-4CDF-846B-AE9CAD1E4E72}" type="parTrans" cxnId="{C0DF0DED-6665-4A8F-AB89-0F9C7A1620C8}">
      <dgm:prSet/>
      <dgm:spPr/>
      <dgm:t>
        <a:bodyPr/>
        <a:lstStyle/>
        <a:p>
          <a:endParaRPr lang="ja-JP" altLang="en-US" sz="1400" b="1"/>
        </a:p>
      </dgm:t>
    </dgm:pt>
    <dgm:pt modelId="{42EB038D-64A6-4E22-8CA4-DEE82F4DECF0}" type="sibTrans" cxnId="{C0DF0DED-6665-4A8F-AB89-0F9C7A1620C8}">
      <dgm:prSet/>
      <dgm:spPr/>
      <dgm:t>
        <a:bodyPr/>
        <a:lstStyle/>
        <a:p>
          <a:endParaRPr lang="ja-JP" altLang="en-US" sz="1400" b="1"/>
        </a:p>
      </dgm:t>
    </dgm:pt>
    <dgm:pt modelId="{A8E46286-394E-420F-B662-F769F05D6881}">
      <dgm:prSet phldrT="[テキスト]" custT="1">
        <dgm:style>
          <a:lnRef idx="1">
            <a:schemeClr val="accent6"/>
          </a:lnRef>
          <a:fillRef idx="2">
            <a:schemeClr val="accent6"/>
          </a:fillRef>
          <a:effectRef idx="1">
            <a:schemeClr val="accent6"/>
          </a:effectRef>
          <a:fontRef idx="minor">
            <a:schemeClr val="dk1"/>
          </a:fontRef>
        </dgm:style>
      </dgm:prSet>
      <dgm:spPr/>
      <dgm:t>
        <a:bodyPr/>
        <a:lstStyle/>
        <a:p>
          <a:r>
            <a:rPr lang="ja-JP" altLang="en-US" sz="1600" b="1" dirty="0" smtClean="0">
              <a:solidFill>
                <a:schemeClr val="tx1"/>
              </a:solidFill>
            </a:rPr>
            <a:t>法令を遵守した</a:t>
          </a:r>
          <a:endParaRPr lang="en-US" altLang="ja-JP" sz="1600" b="1" dirty="0" smtClean="0">
            <a:solidFill>
              <a:schemeClr val="tx1"/>
            </a:solidFill>
          </a:endParaRPr>
        </a:p>
        <a:p>
          <a:r>
            <a:rPr lang="ja-JP" altLang="en-US" sz="1600" b="1" dirty="0" smtClean="0">
              <a:solidFill>
                <a:schemeClr val="tx1"/>
              </a:solidFill>
            </a:rPr>
            <a:t>労務環境（ルール）</a:t>
          </a:r>
          <a:endParaRPr lang="en-US" altLang="ja-JP" sz="1600" b="1" dirty="0" smtClean="0">
            <a:solidFill>
              <a:schemeClr val="tx1"/>
            </a:solidFill>
          </a:endParaRPr>
        </a:p>
        <a:p>
          <a:r>
            <a:rPr lang="ja-JP" altLang="en-US" sz="1600" b="1" dirty="0" smtClean="0">
              <a:solidFill>
                <a:schemeClr val="tx1"/>
              </a:solidFill>
            </a:rPr>
            <a:t>整備</a:t>
          </a:r>
          <a:endParaRPr lang="ja-JP" altLang="en-US" sz="1600" b="1" dirty="0">
            <a:solidFill>
              <a:schemeClr val="tx1"/>
            </a:solidFill>
          </a:endParaRPr>
        </a:p>
      </dgm:t>
    </dgm:pt>
    <dgm:pt modelId="{C1E4469F-65D0-46C7-BED9-51B4800205F2}" type="parTrans" cxnId="{F90E9EF9-06E5-4C88-AC93-DF2279801FDF}">
      <dgm:prSet/>
      <dgm:spPr/>
      <dgm:t>
        <a:bodyPr/>
        <a:lstStyle/>
        <a:p>
          <a:endParaRPr lang="ja-JP" altLang="en-US" sz="1400" b="1"/>
        </a:p>
      </dgm:t>
    </dgm:pt>
    <dgm:pt modelId="{83BD4CB3-853B-4579-9635-F5A0687EBF39}" type="sibTrans" cxnId="{F90E9EF9-06E5-4C88-AC93-DF2279801FDF}">
      <dgm:prSet/>
      <dgm:spPr/>
      <dgm:t>
        <a:bodyPr/>
        <a:lstStyle/>
        <a:p>
          <a:endParaRPr lang="ja-JP" altLang="en-US" sz="1400" b="1"/>
        </a:p>
      </dgm:t>
    </dgm:pt>
    <dgm:pt modelId="{384D2F0E-917D-4296-9FA7-D33FE9052E8B}">
      <dgm:prSet phldrT="[テキスト]" custT="1"/>
      <dgm:spPr/>
      <dgm:t>
        <a:bodyPr/>
        <a:lstStyle/>
        <a:p>
          <a:r>
            <a:rPr lang="ja-JP" altLang="en-US" sz="1600" b="1" dirty="0" smtClean="0"/>
            <a:t>その他諸々</a:t>
          </a:r>
          <a:endParaRPr lang="ja-JP" altLang="en-US" sz="1600" b="1" dirty="0"/>
        </a:p>
      </dgm:t>
    </dgm:pt>
    <dgm:pt modelId="{AC3B5950-4026-4CE4-B049-29C80BA2D110}" type="parTrans" cxnId="{8B9B7C2A-F993-4099-831E-6B22F9C7CB65}">
      <dgm:prSet/>
      <dgm:spPr/>
      <dgm:t>
        <a:bodyPr/>
        <a:lstStyle/>
        <a:p>
          <a:endParaRPr lang="ja-JP" altLang="en-US" sz="1400" b="1"/>
        </a:p>
      </dgm:t>
    </dgm:pt>
    <dgm:pt modelId="{E7ADFDC2-8B47-41D7-9A91-83964B159E82}" type="sibTrans" cxnId="{8B9B7C2A-F993-4099-831E-6B22F9C7CB65}">
      <dgm:prSet/>
      <dgm:spPr/>
      <dgm:t>
        <a:bodyPr/>
        <a:lstStyle/>
        <a:p>
          <a:endParaRPr lang="ja-JP" altLang="en-US" sz="1400" b="1"/>
        </a:p>
      </dgm:t>
    </dgm:pt>
    <dgm:pt modelId="{4EFE90F1-BE68-4329-9EE7-E5C0EE181907}">
      <dgm:prSet phldrT="[テキスト]" custT="1"/>
      <dgm:spPr/>
      <dgm:t>
        <a:bodyPr/>
        <a:lstStyle/>
        <a:p>
          <a:r>
            <a:rPr lang="ja-JP" altLang="en-US" sz="1600" b="1" dirty="0" smtClean="0"/>
            <a:t>待遇の改善</a:t>
          </a:r>
          <a:endParaRPr lang="ja-JP" altLang="en-US" sz="1600" b="1" dirty="0"/>
        </a:p>
      </dgm:t>
    </dgm:pt>
    <dgm:pt modelId="{8F72029E-B849-449E-AC2D-D940B234964A}" type="parTrans" cxnId="{63652D34-E6E1-4941-9CF5-F74D9FE94833}">
      <dgm:prSet/>
      <dgm:spPr/>
      <dgm:t>
        <a:bodyPr/>
        <a:lstStyle/>
        <a:p>
          <a:endParaRPr lang="ja-JP" altLang="en-US" sz="1400" b="1"/>
        </a:p>
      </dgm:t>
    </dgm:pt>
    <dgm:pt modelId="{5175AB2D-F52F-4F2B-A5F0-8FEF0311C6C5}" type="sibTrans" cxnId="{63652D34-E6E1-4941-9CF5-F74D9FE94833}">
      <dgm:prSet/>
      <dgm:spPr/>
      <dgm:t>
        <a:bodyPr/>
        <a:lstStyle/>
        <a:p>
          <a:endParaRPr lang="ja-JP" altLang="en-US" sz="1400" b="1"/>
        </a:p>
      </dgm:t>
    </dgm:pt>
    <dgm:pt modelId="{A8A2CC35-ABC9-4233-B745-240F971F569B}" type="pres">
      <dgm:prSet presAssocID="{899FBCF6-D4B3-461C-8A17-90F501878A2B}" presName="cycle" presStyleCnt="0">
        <dgm:presLayoutVars>
          <dgm:dir/>
          <dgm:resizeHandles val="exact"/>
        </dgm:presLayoutVars>
      </dgm:prSet>
      <dgm:spPr/>
      <dgm:t>
        <a:bodyPr/>
        <a:lstStyle/>
        <a:p>
          <a:endParaRPr kumimoji="1" lang="ja-JP" altLang="en-US"/>
        </a:p>
      </dgm:t>
    </dgm:pt>
    <dgm:pt modelId="{5B6941AD-EE38-43A3-B781-B3830C446D6E}" type="pres">
      <dgm:prSet presAssocID="{D26EE15E-D0AA-49EC-A741-977E40D7EA9D}" presName="node" presStyleLbl="node1" presStyleIdx="0" presStyleCnt="5">
        <dgm:presLayoutVars>
          <dgm:bulletEnabled val="1"/>
        </dgm:presLayoutVars>
      </dgm:prSet>
      <dgm:spPr/>
      <dgm:t>
        <a:bodyPr/>
        <a:lstStyle/>
        <a:p>
          <a:endParaRPr kumimoji="1" lang="ja-JP" altLang="en-US"/>
        </a:p>
      </dgm:t>
    </dgm:pt>
    <dgm:pt modelId="{478D6CC3-F65C-4D41-8C5E-321E523DA761}" type="pres">
      <dgm:prSet presAssocID="{D26EE15E-D0AA-49EC-A741-977E40D7EA9D}" presName="spNode" presStyleCnt="0"/>
      <dgm:spPr/>
    </dgm:pt>
    <dgm:pt modelId="{AEDBE4CE-D2E7-4999-BB69-107FA29A1E60}" type="pres">
      <dgm:prSet presAssocID="{6CFD5599-9F8E-479C-91C0-29E44B7923BF}" presName="sibTrans" presStyleLbl="sibTrans1D1" presStyleIdx="0" presStyleCnt="5"/>
      <dgm:spPr/>
      <dgm:t>
        <a:bodyPr/>
        <a:lstStyle/>
        <a:p>
          <a:endParaRPr kumimoji="1" lang="ja-JP" altLang="en-US"/>
        </a:p>
      </dgm:t>
    </dgm:pt>
    <dgm:pt modelId="{553CE115-1A35-442E-8970-8ACD9D66A93D}" type="pres">
      <dgm:prSet presAssocID="{4EFE90F1-BE68-4329-9EE7-E5C0EE181907}" presName="node" presStyleLbl="node1" presStyleIdx="1" presStyleCnt="5">
        <dgm:presLayoutVars>
          <dgm:bulletEnabled val="1"/>
        </dgm:presLayoutVars>
      </dgm:prSet>
      <dgm:spPr/>
      <dgm:t>
        <a:bodyPr/>
        <a:lstStyle/>
        <a:p>
          <a:endParaRPr kumimoji="1" lang="ja-JP" altLang="en-US"/>
        </a:p>
      </dgm:t>
    </dgm:pt>
    <dgm:pt modelId="{C5ED247D-86D2-4302-A743-7FBB74EFA585}" type="pres">
      <dgm:prSet presAssocID="{4EFE90F1-BE68-4329-9EE7-E5C0EE181907}" presName="spNode" presStyleCnt="0"/>
      <dgm:spPr/>
    </dgm:pt>
    <dgm:pt modelId="{581A28FC-EB80-45AD-AA2D-406BD7A56C97}" type="pres">
      <dgm:prSet presAssocID="{5175AB2D-F52F-4F2B-A5F0-8FEF0311C6C5}" presName="sibTrans" presStyleLbl="sibTrans1D1" presStyleIdx="1" presStyleCnt="5"/>
      <dgm:spPr/>
      <dgm:t>
        <a:bodyPr/>
        <a:lstStyle/>
        <a:p>
          <a:endParaRPr kumimoji="1" lang="ja-JP" altLang="en-US"/>
        </a:p>
      </dgm:t>
    </dgm:pt>
    <dgm:pt modelId="{49480D28-4372-483B-BBC3-CD4AF9A4CA61}" type="pres">
      <dgm:prSet presAssocID="{AC9B92C2-016B-4C68-B27E-066D97DA7439}" presName="node" presStyleLbl="node1" presStyleIdx="2" presStyleCnt="5">
        <dgm:presLayoutVars>
          <dgm:bulletEnabled val="1"/>
        </dgm:presLayoutVars>
      </dgm:prSet>
      <dgm:spPr/>
      <dgm:t>
        <a:bodyPr/>
        <a:lstStyle/>
        <a:p>
          <a:endParaRPr kumimoji="1" lang="ja-JP" altLang="en-US"/>
        </a:p>
      </dgm:t>
    </dgm:pt>
    <dgm:pt modelId="{D78E89CD-282A-491F-94F0-466A8C5C3A17}" type="pres">
      <dgm:prSet presAssocID="{AC9B92C2-016B-4C68-B27E-066D97DA7439}" presName="spNode" presStyleCnt="0"/>
      <dgm:spPr/>
    </dgm:pt>
    <dgm:pt modelId="{F676B54D-D028-4E09-92EC-CBE660218D92}" type="pres">
      <dgm:prSet presAssocID="{42EB038D-64A6-4E22-8CA4-DEE82F4DECF0}" presName="sibTrans" presStyleLbl="sibTrans1D1" presStyleIdx="2" presStyleCnt="5"/>
      <dgm:spPr/>
      <dgm:t>
        <a:bodyPr/>
        <a:lstStyle/>
        <a:p>
          <a:endParaRPr kumimoji="1" lang="ja-JP" altLang="en-US"/>
        </a:p>
      </dgm:t>
    </dgm:pt>
    <dgm:pt modelId="{4B66BD36-3DA3-4909-8000-64D985BA9EDE}" type="pres">
      <dgm:prSet presAssocID="{A8E46286-394E-420F-B662-F769F05D6881}" presName="node" presStyleLbl="node1" presStyleIdx="3" presStyleCnt="5" custScaleX="120548">
        <dgm:presLayoutVars>
          <dgm:bulletEnabled val="1"/>
        </dgm:presLayoutVars>
      </dgm:prSet>
      <dgm:spPr/>
      <dgm:t>
        <a:bodyPr/>
        <a:lstStyle/>
        <a:p>
          <a:endParaRPr kumimoji="1" lang="ja-JP" altLang="en-US"/>
        </a:p>
      </dgm:t>
    </dgm:pt>
    <dgm:pt modelId="{BE50C2D5-E6AC-43ED-86C9-9A50CE918147}" type="pres">
      <dgm:prSet presAssocID="{A8E46286-394E-420F-B662-F769F05D6881}" presName="spNode" presStyleCnt="0"/>
      <dgm:spPr/>
    </dgm:pt>
    <dgm:pt modelId="{EF8F194D-949B-4D70-A97B-10B12175CD8E}" type="pres">
      <dgm:prSet presAssocID="{83BD4CB3-853B-4579-9635-F5A0687EBF39}" presName="sibTrans" presStyleLbl="sibTrans1D1" presStyleIdx="3" presStyleCnt="5"/>
      <dgm:spPr/>
      <dgm:t>
        <a:bodyPr/>
        <a:lstStyle/>
        <a:p>
          <a:endParaRPr kumimoji="1" lang="ja-JP" altLang="en-US"/>
        </a:p>
      </dgm:t>
    </dgm:pt>
    <dgm:pt modelId="{1C0B3EAF-746E-4355-A239-D909EC72A8B1}" type="pres">
      <dgm:prSet presAssocID="{384D2F0E-917D-4296-9FA7-D33FE9052E8B}" presName="node" presStyleLbl="node1" presStyleIdx="4" presStyleCnt="5">
        <dgm:presLayoutVars>
          <dgm:bulletEnabled val="1"/>
        </dgm:presLayoutVars>
      </dgm:prSet>
      <dgm:spPr/>
      <dgm:t>
        <a:bodyPr/>
        <a:lstStyle/>
        <a:p>
          <a:endParaRPr kumimoji="1" lang="ja-JP" altLang="en-US"/>
        </a:p>
      </dgm:t>
    </dgm:pt>
    <dgm:pt modelId="{6204343D-3626-48A1-8EF8-C012677EC9E3}" type="pres">
      <dgm:prSet presAssocID="{384D2F0E-917D-4296-9FA7-D33FE9052E8B}" presName="spNode" presStyleCnt="0"/>
      <dgm:spPr/>
    </dgm:pt>
    <dgm:pt modelId="{29A4D46D-469C-4E32-8AAF-69B7E2ABDAC6}" type="pres">
      <dgm:prSet presAssocID="{E7ADFDC2-8B47-41D7-9A91-83964B159E82}" presName="sibTrans" presStyleLbl="sibTrans1D1" presStyleIdx="4" presStyleCnt="5"/>
      <dgm:spPr/>
      <dgm:t>
        <a:bodyPr/>
        <a:lstStyle/>
        <a:p>
          <a:endParaRPr kumimoji="1" lang="ja-JP" altLang="en-US"/>
        </a:p>
      </dgm:t>
    </dgm:pt>
  </dgm:ptLst>
  <dgm:cxnLst>
    <dgm:cxn modelId="{A035F29B-C736-4DF0-B87F-AEC66451635F}" type="presOf" srcId="{D26EE15E-D0AA-49EC-A741-977E40D7EA9D}" destId="{5B6941AD-EE38-43A3-B781-B3830C446D6E}" srcOrd="0" destOrd="0" presId="urn:microsoft.com/office/officeart/2005/8/layout/cycle6"/>
    <dgm:cxn modelId="{C0DF0DED-6665-4A8F-AB89-0F9C7A1620C8}" srcId="{899FBCF6-D4B3-461C-8A17-90F501878A2B}" destId="{AC9B92C2-016B-4C68-B27E-066D97DA7439}" srcOrd="2" destOrd="0" parTransId="{683EA67F-C0D8-4CDF-846B-AE9CAD1E4E72}" sibTransId="{42EB038D-64A6-4E22-8CA4-DEE82F4DECF0}"/>
    <dgm:cxn modelId="{BC13D2FE-9517-4238-9024-D52333F97DC8}" type="presOf" srcId="{AC9B92C2-016B-4C68-B27E-066D97DA7439}" destId="{49480D28-4372-483B-BBC3-CD4AF9A4CA61}" srcOrd="0" destOrd="0" presId="urn:microsoft.com/office/officeart/2005/8/layout/cycle6"/>
    <dgm:cxn modelId="{F90E9EF9-06E5-4C88-AC93-DF2279801FDF}" srcId="{899FBCF6-D4B3-461C-8A17-90F501878A2B}" destId="{A8E46286-394E-420F-B662-F769F05D6881}" srcOrd="3" destOrd="0" parTransId="{C1E4469F-65D0-46C7-BED9-51B4800205F2}" sibTransId="{83BD4CB3-853B-4579-9635-F5A0687EBF39}"/>
    <dgm:cxn modelId="{0068ACBF-BA73-4692-B120-3C632779E253}" type="presOf" srcId="{384D2F0E-917D-4296-9FA7-D33FE9052E8B}" destId="{1C0B3EAF-746E-4355-A239-D909EC72A8B1}" srcOrd="0" destOrd="0" presId="urn:microsoft.com/office/officeart/2005/8/layout/cycle6"/>
    <dgm:cxn modelId="{E062AA55-97BF-4ADD-892B-CAC594472E67}" type="presOf" srcId="{42EB038D-64A6-4E22-8CA4-DEE82F4DECF0}" destId="{F676B54D-D028-4E09-92EC-CBE660218D92}" srcOrd="0" destOrd="0" presId="urn:microsoft.com/office/officeart/2005/8/layout/cycle6"/>
    <dgm:cxn modelId="{174324F1-ED59-4F91-85BB-6DB990641000}" type="presOf" srcId="{4EFE90F1-BE68-4329-9EE7-E5C0EE181907}" destId="{553CE115-1A35-442E-8970-8ACD9D66A93D}" srcOrd="0" destOrd="0" presId="urn:microsoft.com/office/officeart/2005/8/layout/cycle6"/>
    <dgm:cxn modelId="{C6A8116F-9362-42BB-B493-C7EDE2CF2409}" srcId="{899FBCF6-D4B3-461C-8A17-90F501878A2B}" destId="{D26EE15E-D0AA-49EC-A741-977E40D7EA9D}" srcOrd="0" destOrd="0" parTransId="{5EA97585-0FFF-4585-BD25-4BA2B5B2239F}" sibTransId="{6CFD5599-9F8E-479C-91C0-29E44B7923BF}"/>
    <dgm:cxn modelId="{8B9B7C2A-F993-4099-831E-6B22F9C7CB65}" srcId="{899FBCF6-D4B3-461C-8A17-90F501878A2B}" destId="{384D2F0E-917D-4296-9FA7-D33FE9052E8B}" srcOrd="4" destOrd="0" parTransId="{AC3B5950-4026-4CE4-B049-29C80BA2D110}" sibTransId="{E7ADFDC2-8B47-41D7-9A91-83964B159E82}"/>
    <dgm:cxn modelId="{0A3AE6FF-611D-4AB9-8CD5-E20211F53854}" type="presOf" srcId="{6CFD5599-9F8E-479C-91C0-29E44B7923BF}" destId="{AEDBE4CE-D2E7-4999-BB69-107FA29A1E60}" srcOrd="0" destOrd="0" presId="urn:microsoft.com/office/officeart/2005/8/layout/cycle6"/>
    <dgm:cxn modelId="{34E748E3-8978-42B1-B887-CD61C8E198B6}" type="presOf" srcId="{5175AB2D-F52F-4F2B-A5F0-8FEF0311C6C5}" destId="{581A28FC-EB80-45AD-AA2D-406BD7A56C97}" srcOrd="0" destOrd="0" presId="urn:microsoft.com/office/officeart/2005/8/layout/cycle6"/>
    <dgm:cxn modelId="{11BF3B94-654C-43A0-9220-A6E0F48DA9A8}" type="presOf" srcId="{E7ADFDC2-8B47-41D7-9A91-83964B159E82}" destId="{29A4D46D-469C-4E32-8AAF-69B7E2ABDAC6}" srcOrd="0" destOrd="0" presId="urn:microsoft.com/office/officeart/2005/8/layout/cycle6"/>
    <dgm:cxn modelId="{47A2B094-6AAD-419D-A35B-884FCD830B86}" type="presOf" srcId="{A8E46286-394E-420F-B662-F769F05D6881}" destId="{4B66BD36-3DA3-4909-8000-64D985BA9EDE}" srcOrd="0" destOrd="0" presId="urn:microsoft.com/office/officeart/2005/8/layout/cycle6"/>
    <dgm:cxn modelId="{2E4F462C-D5C2-473D-A658-6237DD2423B2}" type="presOf" srcId="{83BD4CB3-853B-4579-9635-F5A0687EBF39}" destId="{EF8F194D-949B-4D70-A97B-10B12175CD8E}" srcOrd="0" destOrd="0" presId="urn:microsoft.com/office/officeart/2005/8/layout/cycle6"/>
    <dgm:cxn modelId="{C660EE70-9363-4E33-8B3A-047BEDA8F5C0}" type="presOf" srcId="{899FBCF6-D4B3-461C-8A17-90F501878A2B}" destId="{A8A2CC35-ABC9-4233-B745-240F971F569B}" srcOrd="0" destOrd="0" presId="urn:microsoft.com/office/officeart/2005/8/layout/cycle6"/>
    <dgm:cxn modelId="{63652D34-E6E1-4941-9CF5-F74D9FE94833}" srcId="{899FBCF6-D4B3-461C-8A17-90F501878A2B}" destId="{4EFE90F1-BE68-4329-9EE7-E5C0EE181907}" srcOrd="1" destOrd="0" parTransId="{8F72029E-B849-449E-AC2D-D940B234964A}" sibTransId="{5175AB2D-F52F-4F2B-A5F0-8FEF0311C6C5}"/>
    <dgm:cxn modelId="{254BFFB2-2D65-4D2A-9439-25E3F6C384F0}" type="presParOf" srcId="{A8A2CC35-ABC9-4233-B745-240F971F569B}" destId="{5B6941AD-EE38-43A3-B781-B3830C446D6E}" srcOrd="0" destOrd="0" presId="urn:microsoft.com/office/officeart/2005/8/layout/cycle6"/>
    <dgm:cxn modelId="{606E14CD-B28F-4FF3-8D6F-7A758427EED4}" type="presParOf" srcId="{A8A2CC35-ABC9-4233-B745-240F971F569B}" destId="{478D6CC3-F65C-4D41-8C5E-321E523DA761}" srcOrd="1" destOrd="0" presId="urn:microsoft.com/office/officeart/2005/8/layout/cycle6"/>
    <dgm:cxn modelId="{46B79E62-FB9F-4842-829C-131A04D835E5}" type="presParOf" srcId="{A8A2CC35-ABC9-4233-B745-240F971F569B}" destId="{AEDBE4CE-D2E7-4999-BB69-107FA29A1E60}" srcOrd="2" destOrd="0" presId="urn:microsoft.com/office/officeart/2005/8/layout/cycle6"/>
    <dgm:cxn modelId="{98961F0C-1626-4369-B22C-A0ABDC4565DC}" type="presParOf" srcId="{A8A2CC35-ABC9-4233-B745-240F971F569B}" destId="{553CE115-1A35-442E-8970-8ACD9D66A93D}" srcOrd="3" destOrd="0" presId="urn:microsoft.com/office/officeart/2005/8/layout/cycle6"/>
    <dgm:cxn modelId="{9F5C879D-830E-4CC1-B0EE-F22A3F681C37}" type="presParOf" srcId="{A8A2CC35-ABC9-4233-B745-240F971F569B}" destId="{C5ED247D-86D2-4302-A743-7FBB74EFA585}" srcOrd="4" destOrd="0" presId="urn:microsoft.com/office/officeart/2005/8/layout/cycle6"/>
    <dgm:cxn modelId="{E53C0788-3392-4161-A8A6-2F75086E80AA}" type="presParOf" srcId="{A8A2CC35-ABC9-4233-B745-240F971F569B}" destId="{581A28FC-EB80-45AD-AA2D-406BD7A56C97}" srcOrd="5" destOrd="0" presId="urn:microsoft.com/office/officeart/2005/8/layout/cycle6"/>
    <dgm:cxn modelId="{10016396-A7E3-4DB6-82C6-A0D6042A7D44}" type="presParOf" srcId="{A8A2CC35-ABC9-4233-B745-240F971F569B}" destId="{49480D28-4372-483B-BBC3-CD4AF9A4CA61}" srcOrd="6" destOrd="0" presId="urn:microsoft.com/office/officeart/2005/8/layout/cycle6"/>
    <dgm:cxn modelId="{21F019CB-C18B-4DA6-95A2-CAEEA1727019}" type="presParOf" srcId="{A8A2CC35-ABC9-4233-B745-240F971F569B}" destId="{D78E89CD-282A-491F-94F0-466A8C5C3A17}" srcOrd="7" destOrd="0" presId="urn:microsoft.com/office/officeart/2005/8/layout/cycle6"/>
    <dgm:cxn modelId="{A4713550-3780-4DAD-A67C-620B9C00FBC4}" type="presParOf" srcId="{A8A2CC35-ABC9-4233-B745-240F971F569B}" destId="{F676B54D-D028-4E09-92EC-CBE660218D92}" srcOrd="8" destOrd="0" presId="urn:microsoft.com/office/officeart/2005/8/layout/cycle6"/>
    <dgm:cxn modelId="{C56A190B-AB88-485D-8F4D-272DB86CD622}" type="presParOf" srcId="{A8A2CC35-ABC9-4233-B745-240F971F569B}" destId="{4B66BD36-3DA3-4909-8000-64D985BA9EDE}" srcOrd="9" destOrd="0" presId="urn:microsoft.com/office/officeart/2005/8/layout/cycle6"/>
    <dgm:cxn modelId="{AC553F5C-6A58-43BE-829F-365265246DBC}" type="presParOf" srcId="{A8A2CC35-ABC9-4233-B745-240F971F569B}" destId="{BE50C2D5-E6AC-43ED-86C9-9A50CE918147}" srcOrd="10" destOrd="0" presId="urn:microsoft.com/office/officeart/2005/8/layout/cycle6"/>
    <dgm:cxn modelId="{985961C0-7891-42B5-97C1-9CD149A125B4}" type="presParOf" srcId="{A8A2CC35-ABC9-4233-B745-240F971F569B}" destId="{EF8F194D-949B-4D70-A97B-10B12175CD8E}" srcOrd="11" destOrd="0" presId="urn:microsoft.com/office/officeart/2005/8/layout/cycle6"/>
    <dgm:cxn modelId="{7E8C7424-D143-4A7B-BEDD-47EF6AD4AC18}" type="presParOf" srcId="{A8A2CC35-ABC9-4233-B745-240F971F569B}" destId="{1C0B3EAF-746E-4355-A239-D909EC72A8B1}" srcOrd="12" destOrd="0" presId="urn:microsoft.com/office/officeart/2005/8/layout/cycle6"/>
    <dgm:cxn modelId="{43B0AC56-6322-4D24-8E72-F1209141F01B}" type="presParOf" srcId="{A8A2CC35-ABC9-4233-B745-240F971F569B}" destId="{6204343D-3626-48A1-8EF8-C012677EC9E3}" srcOrd="13" destOrd="0" presId="urn:microsoft.com/office/officeart/2005/8/layout/cycle6"/>
    <dgm:cxn modelId="{16B383EC-8822-46EA-9F1E-C16A1641BE1C}" type="presParOf" srcId="{A8A2CC35-ABC9-4233-B745-240F971F569B}" destId="{29A4D46D-469C-4E32-8AAF-69B7E2ABDAC6}"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0DEFC23-51F3-4A8D-B0ED-517C297504D2}"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kumimoji="1" lang="ja-JP" altLang="en-US"/>
        </a:p>
      </dgm:t>
    </dgm:pt>
    <dgm:pt modelId="{712885FF-B564-4C4C-8A7F-87313E203DC4}">
      <dgm:prSet phldrT="[テキスト]"/>
      <dgm:spPr/>
      <dgm:t>
        <a:bodyPr/>
        <a:lstStyle/>
        <a:p>
          <a:r>
            <a:rPr kumimoji="1" lang="ja-JP" altLang="en-US" dirty="0" smtClean="0"/>
            <a:t>就業規則案の作成</a:t>
          </a:r>
          <a:endParaRPr kumimoji="1" lang="ja-JP" altLang="en-US" dirty="0"/>
        </a:p>
      </dgm:t>
    </dgm:pt>
    <dgm:pt modelId="{4DF4CABB-69B5-400B-8793-62CE468B82C0}" type="parTrans" cxnId="{C6A60B69-C9B4-440F-BA90-1BF35454AB7E}">
      <dgm:prSet/>
      <dgm:spPr/>
      <dgm:t>
        <a:bodyPr/>
        <a:lstStyle/>
        <a:p>
          <a:endParaRPr kumimoji="1" lang="ja-JP" altLang="en-US"/>
        </a:p>
      </dgm:t>
    </dgm:pt>
    <dgm:pt modelId="{A70304DC-DABA-46C6-8B1B-B473AD0C39A6}" type="sibTrans" cxnId="{C6A60B69-C9B4-440F-BA90-1BF35454AB7E}">
      <dgm:prSet/>
      <dgm:spPr/>
      <dgm:t>
        <a:bodyPr/>
        <a:lstStyle/>
        <a:p>
          <a:endParaRPr kumimoji="1" lang="ja-JP" altLang="en-US"/>
        </a:p>
      </dgm:t>
    </dgm:pt>
    <dgm:pt modelId="{12AFC9C9-245D-47B7-B22E-F02788D1343D}">
      <dgm:prSet phldrT="[テキスト]"/>
      <dgm:spPr/>
      <dgm:t>
        <a:bodyPr/>
        <a:lstStyle/>
        <a:p>
          <a:r>
            <a:rPr kumimoji="1" lang="ja-JP" altLang="en-US" dirty="0" smtClean="0"/>
            <a:t>過半数組合（ない場合は過半数の労働者の代表者）の意見聴取</a:t>
          </a:r>
          <a:endParaRPr kumimoji="1" lang="ja-JP" altLang="en-US" dirty="0"/>
        </a:p>
      </dgm:t>
    </dgm:pt>
    <dgm:pt modelId="{7E27B4A0-ACC4-45C3-883C-9C8C6C0037BF}" type="parTrans" cxnId="{9AF39765-D129-4227-AE1D-53EB1A73CEA1}">
      <dgm:prSet/>
      <dgm:spPr/>
      <dgm:t>
        <a:bodyPr/>
        <a:lstStyle/>
        <a:p>
          <a:endParaRPr kumimoji="1" lang="ja-JP" altLang="en-US"/>
        </a:p>
      </dgm:t>
    </dgm:pt>
    <dgm:pt modelId="{3D91830F-377B-439F-BDA5-1B57E509B749}" type="sibTrans" cxnId="{9AF39765-D129-4227-AE1D-53EB1A73CEA1}">
      <dgm:prSet/>
      <dgm:spPr/>
      <dgm:t>
        <a:bodyPr/>
        <a:lstStyle/>
        <a:p>
          <a:endParaRPr kumimoji="1" lang="ja-JP" altLang="en-US"/>
        </a:p>
      </dgm:t>
    </dgm:pt>
    <dgm:pt modelId="{C732BE2F-F033-423E-BEBC-5C3D117CE115}">
      <dgm:prSet phldrT="[テキスト]"/>
      <dgm:spPr/>
      <dgm:t>
        <a:bodyPr/>
        <a:lstStyle/>
        <a:p>
          <a:r>
            <a:rPr kumimoji="1" lang="ja-JP" altLang="en-US" dirty="0" smtClean="0"/>
            <a:t>所轄の労働基準監督署長への届出</a:t>
          </a:r>
          <a:endParaRPr kumimoji="1" lang="ja-JP" altLang="en-US" dirty="0"/>
        </a:p>
      </dgm:t>
    </dgm:pt>
    <dgm:pt modelId="{18E1DF75-5E24-423D-B3DB-554238A7F46D}" type="parTrans" cxnId="{8B8BFF24-6AC1-48BA-825C-42BD18B17935}">
      <dgm:prSet/>
      <dgm:spPr/>
      <dgm:t>
        <a:bodyPr/>
        <a:lstStyle/>
        <a:p>
          <a:endParaRPr kumimoji="1" lang="ja-JP" altLang="en-US"/>
        </a:p>
      </dgm:t>
    </dgm:pt>
    <dgm:pt modelId="{DE3E97C6-A3EA-4090-A5AB-6C49B2FEF2F5}" type="sibTrans" cxnId="{8B8BFF24-6AC1-48BA-825C-42BD18B17935}">
      <dgm:prSet/>
      <dgm:spPr/>
      <dgm:t>
        <a:bodyPr/>
        <a:lstStyle/>
        <a:p>
          <a:endParaRPr kumimoji="1" lang="ja-JP" altLang="en-US"/>
        </a:p>
      </dgm:t>
    </dgm:pt>
    <dgm:pt modelId="{B6F0DCC4-6459-472D-A796-20B2CAC8753F}">
      <dgm:prSet phldrT="[テキスト]"/>
      <dgm:spPr/>
      <dgm:t>
        <a:bodyPr/>
        <a:lstStyle/>
        <a:p>
          <a:r>
            <a:rPr kumimoji="1" lang="ja-JP" altLang="en-US" dirty="0" smtClean="0"/>
            <a:t>労働者への周知</a:t>
          </a:r>
          <a:endParaRPr kumimoji="1" lang="ja-JP" altLang="en-US" dirty="0"/>
        </a:p>
      </dgm:t>
    </dgm:pt>
    <dgm:pt modelId="{489E3CCE-A6F8-4157-84B2-DB012DC52EEA}" type="parTrans" cxnId="{4BD5EEC1-1FFA-41F0-AAEF-FE200F953CDB}">
      <dgm:prSet/>
      <dgm:spPr/>
      <dgm:t>
        <a:bodyPr/>
        <a:lstStyle/>
        <a:p>
          <a:endParaRPr kumimoji="1" lang="ja-JP" altLang="en-US"/>
        </a:p>
      </dgm:t>
    </dgm:pt>
    <dgm:pt modelId="{88CCDBDD-6541-4229-8FB0-C417AAF18AB6}" type="sibTrans" cxnId="{4BD5EEC1-1FFA-41F0-AAEF-FE200F953CDB}">
      <dgm:prSet/>
      <dgm:spPr/>
      <dgm:t>
        <a:bodyPr/>
        <a:lstStyle/>
        <a:p>
          <a:endParaRPr kumimoji="1" lang="ja-JP" altLang="en-US"/>
        </a:p>
      </dgm:t>
    </dgm:pt>
    <dgm:pt modelId="{4810F8A8-094A-4FF4-8133-FBF1ABBF8D37}" type="pres">
      <dgm:prSet presAssocID="{F0DEFC23-51F3-4A8D-B0ED-517C297504D2}" presName="CompostProcess" presStyleCnt="0">
        <dgm:presLayoutVars>
          <dgm:dir/>
          <dgm:resizeHandles val="exact"/>
        </dgm:presLayoutVars>
      </dgm:prSet>
      <dgm:spPr/>
      <dgm:t>
        <a:bodyPr/>
        <a:lstStyle/>
        <a:p>
          <a:endParaRPr kumimoji="1" lang="ja-JP" altLang="en-US"/>
        </a:p>
      </dgm:t>
    </dgm:pt>
    <dgm:pt modelId="{A8FC698F-049E-469C-9C52-1C1FDEF4F7D7}" type="pres">
      <dgm:prSet presAssocID="{F0DEFC23-51F3-4A8D-B0ED-517C297504D2}" presName="arrow" presStyleLbl="bgShp" presStyleIdx="0" presStyleCnt="1"/>
      <dgm:spPr/>
    </dgm:pt>
    <dgm:pt modelId="{CB1DD0AD-0E58-42FA-8BE7-9576E48102AA}" type="pres">
      <dgm:prSet presAssocID="{F0DEFC23-51F3-4A8D-B0ED-517C297504D2}" presName="linearProcess" presStyleCnt="0"/>
      <dgm:spPr/>
    </dgm:pt>
    <dgm:pt modelId="{81361C3B-ACEE-4ACD-BB0E-06761DB72279}" type="pres">
      <dgm:prSet presAssocID="{712885FF-B564-4C4C-8A7F-87313E203DC4}" presName="textNode" presStyleLbl="node1" presStyleIdx="0" presStyleCnt="4">
        <dgm:presLayoutVars>
          <dgm:bulletEnabled val="1"/>
        </dgm:presLayoutVars>
      </dgm:prSet>
      <dgm:spPr/>
      <dgm:t>
        <a:bodyPr/>
        <a:lstStyle/>
        <a:p>
          <a:endParaRPr kumimoji="1" lang="ja-JP" altLang="en-US"/>
        </a:p>
      </dgm:t>
    </dgm:pt>
    <dgm:pt modelId="{E3C4D90D-F599-4668-82C2-694D8CD5702C}" type="pres">
      <dgm:prSet presAssocID="{A70304DC-DABA-46C6-8B1B-B473AD0C39A6}" presName="sibTrans" presStyleCnt="0"/>
      <dgm:spPr/>
    </dgm:pt>
    <dgm:pt modelId="{F667E338-B46B-4536-BB81-6ED1770D1463}" type="pres">
      <dgm:prSet presAssocID="{12AFC9C9-245D-47B7-B22E-F02788D1343D}" presName="textNode" presStyleLbl="node1" presStyleIdx="1" presStyleCnt="4">
        <dgm:presLayoutVars>
          <dgm:bulletEnabled val="1"/>
        </dgm:presLayoutVars>
      </dgm:prSet>
      <dgm:spPr/>
      <dgm:t>
        <a:bodyPr/>
        <a:lstStyle/>
        <a:p>
          <a:endParaRPr kumimoji="1" lang="ja-JP" altLang="en-US"/>
        </a:p>
      </dgm:t>
    </dgm:pt>
    <dgm:pt modelId="{86DCBEAB-C3AE-49A5-B2D1-580ABC035DDD}" type="pres">
      <dgm:prSet presAssocID="{3D91830F-377B-439F-BDA5-1B57E509B749}" presName="sibTrans" presStyleCnt="0"/>
      <dgm:spPr/>
    </dgm:pt>
    <dgm:pt modelId="{D5288FDA-04BE-46D6-8CC7-38DB1A92C8E1}" type="pres">
      <dgm:prSet presAssocID="{C732BE2F-F033-423E-BEBC-5C3D117CE115}" presName="textNode" presStyleLbl="node1" presStyleIdx="2" presStyleCnt="4">
        <dgm:presLayoutVars>
          <dgm:bulletEnabled val="1"/>
        </dgm:presLayoutVars>
      </dgm:prSet>
      <dgm:spPr/>
      <dgm:t>
        <a:bodyPr/>
        <a:lstStyle/>
        <a:p>
          <a:endParaRPr kumimoji="1" lang="ja-JP" altLang="en-US"/>
        </a:p>
      </dgm:t>
    </dgm:pt>
    <dgm:pt modelId="{1BD2DA90-AF2A-4894-9F2C-C192AA741317}" type="pres">
      <dgm:prSet presAssocID="{DE3E97C6-A3EA-4090-A5AB-6C49B2FEF2F5}" presName="sibTrans" presStyleCnt="0"/>
      <dgm:spPr/>
    </dgm:pt>
    <dgm:pt modelId="{EB0A1110-FEA1-42D1-9498-5CC117E504EA}" type="pres">
      <dgm:prSet presAssocID="{B6F0DCC4-6459-472D-A796-20B2CAC8753F}" presName="textNode" presStyleLbl="node1" presStyleIdx="3" presStyleCnt="4">
        <dgm:presLayoutVars>
          <dgm:bulletEnabled val="1"/>
        </dgm:presLayoutVars>
      </dgm:prSet>
      <dgm:spPr/>
      <dgm:t>
        <a:bodyPr/>
        <a:lstStyle/>
        <a:p>
          <a:endParaRPr kumimoji="1" lang="ja-JP" altLang="en-US"/>
        </a:p>
      </dgm:t>
    </dgm:pt>
  </dgm:ptLst>
  <dgm:cxnLst>
    <dgm:cxn modelId="{EAD0E03B-4F91-470A-89B0-B783773BBE0C}" type="presOf" srcId="{F0DEFC23-51F3-4A8D-B0ED-517C297504D2}" destId="{4810F8A8-094A-4FF4-8133-FBF1ABBF8D37}" srcOrd="0" destOrd="0" presId="urn:microsoft.com/office/officeart/2005/8/layout/hProcess9"/>
    <dgm:cxn modelId="{9AF39765-D129-4227-AE1D-53EB1A73CEA1}" srcId="{F0DEFC23-51F3-4A8D-B0ED-517C297504D2}" destId="{12AFC9C9-245D-47B7-B22E-F02788D1343D}" srcOrd="1" destOrd="0" parTransId="{7E27B4A0-ACC4-45C3-883C-9C8C6C0037BF}" sibTransId="{3D91830F-377B-439F-BDA5-1B57E509B749}"/>
    <dgm:cxn modelId="{C6A60B69-C9B4-440F-BA90-1BF35454AB7E}" srcId="{F0DEFC23-51F3-4A8D-B0ED-517C297504D2}" destId="{712885FF-B564-4C4C-8A7F-87313E203DC4}" srcOrd="0" destOrd="0" parTransId="{4DF4CABB-69B5-400B-8793-62CE468B82C0}" sibTransId="{A70304DC-DABA-46C6-8B1B-B473AD0C39A6}"/>
    <dgm:cxn modelId="{803311CF-07A9-485D-AFF7-59E5FE719E3D}" type="presOf" srcId="{712885FF-B564-4C4C-8A7F-87313E203DC4}" destId="{81361C3B-ACEE-4ACD-BB0E-06761DB72279}" srcOrd="0" destOrd="0" presId="urn:microsoft.com/office/officeart/2005/8/layout/hProcess9"/>
    <dgm:cxn modelId="{0090A7D5-6781-4175-83DD-14696890F123}" type="presOf" srcId="{12AFC9C9-245D-47B7-B22E-F02788D1343D}" destId="{F667E338-B46B-4536-BB81-6ED1770D1463}" srcOrd="0" destOrd="0" presId="urn:microsoft.com/office/officeart/2005/8/layout/hProcess9"/>
    <dgm:cxn modelId="{73AD469A-877A-47A2-AB42-61A96DEA29DE}" type="presOf" srcId="{C732BE2F-F033-423E-BEBC-5C3D117CE115}" destId="{D5288FDA-04BE-46D6-8CC7-38DB1A92C8E1}" srcOrd="0" destOrd="0" presId="urn:microsoft.com/office/officeart/2005/8/layout/hProcess9"/>
    <dgm:cxn modelId="{A55A4683-2BC5-4A40-80E3-087D6BB44585}" type="presOf" srcId="{B6F0DCC4-6459-472D-A796-20B2CAC8753F}" destId="{EB0A1110-FEA1-42D1-9498-5CC117E504EA}" srcOrd="0" destOrd="0" presId="urn:microsoft.com/office/officeart/2005/8/layout/hProcess9"/>
    <dgm:cxn modelId="{4BD5EEC1-1FFA-41F0-AAEF-FE200F953CDB}" srcId="{F0DEFC23-51F3-4A8D-B0ED-517C297504D2}" destId="{B6F0DCC4-6459-472D-A796-20B2CAC8753F}" srcOrd="3" destOrd="0" parTransId="{489E3CCE-A6F8-4157-84B2-DB012DC52EEA}" sibTransId="{88CCDBDD-6541-4229-8FB0-C417AAF18AB6}"/>
    <dgm:cxn modelId="{8B8BFF24-6AC1-48BA-825C-42BD18B17935}" srcId="{F0DEFC23-51F3-4A8D-B0ED-517C297504D2}" destId="{C732BE2F-F033-423E-BEBC-5C3D117CE115}" srcOrd="2" destOrd="0" parTransId="{18E1DF75-5E24-423D-B3DB-554238A7F46D}" sibTransId="{DE3E97C6-A3EA-4090-A5AB-6C49B2FEF2F5}"/>
    <dgm:cxn modelId="{F213C6A7-DF0E-4908-8B92-A79233543546}" type="presParOf" srcId="{4810F8A8-094A-4FF4-8133-FBF1ABBF8D37}" destId="{A8FC698F-049E-469C-9C52-1C1FDEF4F7D7}" srcOrd="0" destOrd="0" presId="urn:microsoft.com/office/officeart/2005/8/layout/hProcess9"/>
    <dgm:cxn modelId="{ECF37559-3C06-4FDC-860B-680C466A00F9}" type="presParOf" srcId="{4810F8A8-094A-4FF4-8133-FBF1ABBF8D37}" destId="{CB1DD0AD-0E58-42FA-8BE7-9576E48102AA}" srcOrd="1" destOrd="0" presId="urn:microsoft.com/office/officeart/2005/8/layout/hProcess9"/>
    <dgm:cxn modelId="{CC568283-D1F2-4ED0-8FCE-83C6DB7ADEC8}" type="presParOf" srcId="{CB1DD0AD-0E58-42FA-8BE7-9576E48102AA}" destId="{81361C3B-ACEE-4ACD-BB0E-06761DB72279}" srcOrd="0" destOrd="0" presId="urn:microsoft.com/office/officeart/2005/8/layout/hProcess9"/>
    <dgm:cxn modelId="{9F1F8FC5-DFB6-44CE-88F0-77E49DB9D741}" type="presParOf" srcId="{CB1DD0AD-0E58-42FA-8BE7-9576E48102AA}" destId="{E3C4D90D-F599-4668-82C2-694D8CD5702C}" srcOrd="1" destOrd="0" presId="urn:microsoft.com/office/officeart/2005/8/layout/hProcess9"/>
    <dgm:cxn modelId="{BFB136E1-FB44-4935-83C4-1CD2F0481519}" type="presParOf" srcId="{CB1DD0AD-0E58-42FA-8BE7-9576E48102AA}" destId="{F667E338-B46B-4536-BB81-6ED1770D1463}" srcOrd="2" destOrd="0" presId="urn:microsoft.com/office/officeart/2005/8/layout/hProcess9"/>
    <dgm:cxn modelId="{E2678D39-D206-4016-A676-92D440C9D3BC}" type="presParOf" srcId="{CB1DD0AD-0E58-42FA-8BE7-9576E48102AA}" destId="{86DCBEAB-C3AE-49A5-B2D1-580ABC035DDD}" srcOrd="3" destOrd="0" presId="urn:microsoft.com/office/officeart/2005/8/layout/hProcess9"/>
    <dgm:cxn modelId="{CD375DB7-A17E-444C-A42C-092B1811A36E}" type="presParOf" srcId="{CB1DD0AD-0E58-42FA-8BE7-9576E48102AA}" destId="{D5288FDA-04BE-46D6-8CC7-38DB1A92C8E1}" srcOrd="4" destOrd="0" presId="urn:microsoft.com/office/officeart/2005/8/layout/hProcess9"/>
    <dgm:cxn modelId="{01A388B6-2456-42E5-8D54-F7A8B470AFF4}" type="presParOf" srcId="{CB1DD0AD-0E58-42FA-8BE7-9576E48102AA}" destId="{1BD2DA90-AF2A-4894-9F2C-C192AA741317}" srcOrd="5" destOrd="0" presId="urn:microsoft.com/office/officeart/2005/8/layout/hProcess9"/>
    <dgm:cxn modelId="{3F20CDAB-2F8C-4807-88F6-633592162F81}" type="presParOf" srcId="{CB1DD0AD-0E58-42FA-8BE7-9576E48102AA}" destId="{EB0A1110-FEA1-42D1-9498-5CC117E504EA}"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E2AD75C-1154-4AEC-843E-379D38487067}" type="doc">
      <dgm:prSet loTypeId="urn:microsoft.com/office/officeart/2005/8/layout/list1" loCatId="list" qsTypeId="urn:microsoft.com/office/officeart/2005/8/quickstyle/simple1" qsCatId="simple" csTypeId="urn:microsoft.com/office/officeart/2005/8/colors/accent4_1" csCatId="accent4" phldr="1"/>
      <dgm:spPr/>
      <dgm:t>
        <a:bodyPr/>
        <a:lstStyle/>
        <a:p>
          <a:endParaRPr kumimoji="1" lang="ja-JP" altLang="en-US"/>
        </a:p>
      </dgm:t>
    </dgm:pt>
    <dgm:pt modelId="{E4BB7D93-9E18-4818-9BAA-0DCFFDEA4574}">
      <dgm:prSet phldrT="[テキスト]"/>
      <dgm:spPr/>
      <dgm:t>
        <a:bodyPr/>
        <a:lstStyle/>
        <a:p>
          <a:r>
            <a:rPr kumimoji="1" lang="ja-JP" altLang="en-US" dirty="0" smtClean="0"/>
            <a:t>評判（レピュテーション）・信用の失墜</a:t>
          </a:r>
          <a:endParaRPr kumimoji="1" lang="ja-JP" altLang="en-US" dirty="0"/>
        </a:p>
      </dgm:t>
    </dgm:pt>
    <dgm:pt modelId="{71717540-1FA7-46A8-B426-59F4994B749C}" type="parTrans" cxnId="{1BAEBF0D-D989-4FEC-987D-32D70B8D0908}">
      <dgm:prSet/>
      <dgm:spPr/>
      <dgm:t>
        <a:bodyPr/>
        <a:lstStyle/>
        <a:p>
          <a:endParaRPr kumimoji="1" lang="ja-JP" altLang="en-US"/>
        </a:p>
      </dgm:t>
    </dgm:pt>
    <dgm:pt modelId="{86738279-C64A-4F8F-8FD2-C4579A4A5746}" type="sibTrans" cxnId="{1BAEBF0D-D989-4FEC-987D-32D70B8D0908}">
      <dgm:prSet/>
      <dgm:spPr/>
      <dgm:t>
        <a:bodyPr/>
        <a:lstStyle/>
        <a:p>
          <a:endParaRPr kumimoji="1" lang="ja-JP" altLang="en-US"/>
        </a:p>
      </dgm:t>
    </dgm:pt>
    <dgm:pt modelId="{CF552229-424A-43FB-BC3F-2AEAE7416D9F}">
      <dgm:prSet phldrT="[テキスト]"/>
      <dgm:spPr/>
      <dgm:t>
        <a:bodyPr/>
        <a:lstStyle/>
        <a:p>
          <a:r>
            <a:rPr kumimoji="1" lang="ja-JP" altLang="en-US" dirty="0" smtClean="0"/>
            <a:t>利用者・家族との関係悪化</a:t>
          </a:r>
          <a:endParaRPr kumimoji="1" lang="ja-JP" altLang="en-US" dirty="0"/>
        </a:p>
      </dgm:t>
    </dgm:pt>
    <dgm:pt modelId="{E74C1A9D-99D7-42AA-8C68-873505CFB7CD}" type="parTrans" cxnId="{81E979DB-F478-4D76-97DA-C652F54F80D7}">
      <dgm:prSet/>
      <dgm:spPr/>
      <dgm:t>
        <a:bodyPr/>
        <a:lstStyle/>
        <a:p>
          <a:endParaRPr kumimoji="1" lang="ja-JP" altLang="en-US"/>
        </a:p>
      </dgm:t>
    </dgm:pt>
    <dgm:pt modelId="{F155BB6B-9390-4A24-9FC3-3ED6C8DF4D25}" type="sibTrans" cxnId="{81E979DB-F478-4D76-97DA-C652F54F80D7}">
      <dgm:prSet/>
      <dgm:spPr/>
      <dgm:t>
        <a:bodyPr/>
        <a:lstStyle/>
        <a:p>
          <a:endParaRPr kumimoji="1" lang="ja-JP" altLang="en-US"/>
        </a:p>
      </dgm:t>
    </dgm:pt>
    <dgm:pt modelId="{F9CF6B79-53CA-43E4-B85A-B9598B3EB36C}">
      <dgm:prSet phldrT="[テキスト]"/>
      <dgm:spPr/>
      <dgm:t>
        <a:bodyPr/>
        <a:lstStyle/>
        <a:p>
          <a:r>
            <a:rPr kumimoji="1" lang="ja-JP" altLang="en-US" dirty="0" smtClean="0"/>
            <a:t>利用者の減少</a:t>
          </a:r>
          <a:endParaRPr kumimoji="1" lang="ja-JP" altLang="en-US" dirty="0"/>
        </a:p>
      </dgm:t>
    </dgm:pt>
    <dgm:pt modelId="{97AFE92F-51F9-480E-8193-3216715A812A}" type="parTrans" cxnId="{D77ADD08-B918-4605-911D-D989E34EA1E0}">
      <dgm:prSet/>
      <dgm:spPr/>
      <dgm:t>
        <a:bodyPr/>
        <a:lstStyle/>
        <a:p>
          <a:endParaRPr kumimoji="1" lang="ja-JP" altLang="en-US"/>
        </a:p>
      </dgm:t>
    </dgm:pt>
    <dgm:pt modelId="{57116A81-AC63-4874-9BB9-7A4FE9903A23}" type="sibTrans" cxnId="{D77ADD08-B918-4605-911D-D989E34EA1E0}">
      <dgm:prSet/>
      <dgm:spPr/>
      <dgm:t>
        <a:bodyPr/>
        <a:lstStyle/>
        <a:p>
          <a:endParaRPr kumimoji="1" lang="ja-JP" altLang="en-US"/>
        </a:p>
      </dgm:t>
    </dgm:pt>
    <dgm:pt modelId="{5590441F-BE2F-4BBA-8E82-993B5AD1604F}">
      <dgm:prSet phldrT="[テキスト]"/>
      <dgm:spPr/>
      <dgm:t>
        <a:bodyPr/>
        <a:lstStyle/>
        <a:p>
          <a:r>
            <a:rPr kumimoji="1" lang="ja-JP" altLang="en-US" dirty="0" smtClean="0"/>
            <a:t>損害賠償など被害者からの請求</a:t>
          </a:r>
          <a:endParaRPr kumimoji="1" lang="ja-JP" altLang="en-US" dirty="0"/>
        </a:p>
      </dgm:t>
    </dgm:pt>
    <dgm:pt modelId="{BBFC4ADD-F6FA-49E9-986B-30B164DC7089}" type="parTrans" cxnId="{600B25DF-6B9D-4566-A340-2FE6DD7D627C}">
      <dgm:prSet/>
      <dgm:spPr/>
      <dgm:t>
        <a:bodyPr/>
        <a:lstStyle/>
        <a:p>
          <a:endParaRPr kumimoji="1" lang="ja-JP" altLang="en-US"/>
        </a:p>
      </dgm:t>
    </dgm:pt>
    <dgm:pt modelId="{01488AFE-1C9F-426D-9187-A91B12247F99}" type="sibTrans" cxnId="{600B25DF-6B9D-4566-A340-2FE6DD7D627C}">
      <dgm:prSet/>
      <dgm:spPr/>
      <dgm:t>
        <a:bodyPr/>
        <a:lstStyle/>
        <a:p>
          <a:endParaRPr kumimoji="1" lang="ja-JP" altLang="en-US"/>
        </a:p>
      </dgm:t>
    </dgm:pt>
    <dgm:pt modelId="{D676A5C5-01BD-4277-B086-E70B62424074}">
      <dgm:prSet phldrT="[テキスト]"/>
      <dgm:spPr/>
      <dgm:t>
        <a:bodyPr/>
        <a:lstStyle/>
        <a:p>
          <a:r>
            <a:rPr kumimoji="1" lang="ja-JP" altLang="en-US" dirty="0" smtClean="0"/>
            <a:t>対応コスト（原因調査・問い合わせ・訴訟対応）</a:t>
          </a:r>
          <a:endParaRPr kumimoji="1" lang="ja-JP" altLang="en-US" dirty="0"/>
        </a:p>
      </dgm:t>
    </dgm:pt>
    <dgm:pt modelId="{B2D779BF-4F05-46F4-8BBE-A008545D4506}" type="parTrans" cxnId="{8C0CE1B7-C45A-406A-979F-172A12E825B7}">
      <dgm:prSet/>
      <dgm:spPr/>
      <dgm:t>
        <a:bodyPr/>
        <a:lstStyle/>
        <a:p>
          <a:endParaRPr kumimoji="1" lang="ja-JP" altLang="en-US"/>
        </a:p>
      </dgm:t>
    </dgm:pt>
    <dgm:pt modelId="{79B5232C-B3F6-496B-B46B-6D0A5624257C}" type="sibTrans" cxnId="{8C0CE1B7-C45A-406A-979F-172A12E825B7}">
      <dgm:prSet/>
      <dgm:spPr/>
      <dgm:t>
        <a:bodyPr/>
        <a:lstStyle/>
        <a:p>
          <a:endParaRPr kumimoji="1" lang="ja-JP" altLang="en-US"/>
        </a:p>
      </dgm:t>
    </dgm:pt>
    <dgm:pt modelId="{86DFF9B7-5418-4A9B-A344-AA3BE636959F}" type="pres">
      <dgm:prSet presAssocID="{DE2AD75C-1154-4AEC-843E-379D38487067}" presName="linear" presStyleCnt="0">
        <dgm:presLayoutVars>
          <dgm:dir/>
          <dgm:animLvl val="lvl"/>
          <dgm:resizeHandles val="exact"/>
        </dgm:presLayoutVars>
      </dgm:prSet>
      <dgm:spPr/>
      <dgm:t>
        <a:bodyPr/>
        <a:lstStyle/>
        <a:p>
          <a:endParaRPr kumimoji="1" lang="ja-JP" altLang="en-US"/>
        </a:p>
      </dgm:t>
    </dgm:pt>
    <dgm:pt modelId="{FA4C0BDA-63BB-4CB8-994A-81D01061271D}" type="pres">
      <dgm:prSet presAssocID="{E4BB7D93-9E18-4818-9BAA-0DCFFDEA4574}" presName="parentLin" presStyleCnt="0"/>
      <dgm:spPr/>
    </dgm:pt>
    <dgm:pt modelId="{7FE4440D-6002-43CE-9D69-F17454E507ED}" type="pres">
      <dgm:prSet presAssocID="{E4BB7D93-9E18-4818-9BAA-0DCFFDEA4574}" presName="parentLeftMargin" presStyleLbl="node1" presStyleIdx="0" presStyleCnt="5"/>
      <dgm:spPr/>
      <dgm:t>
        <a:bodyPr/>
        <a:lstStyle/>
        <a:p>
          <a:endParaRPr kumimoji="1" lang="ja-JP" altLang="en-US"/>
        </a:p>
      </dgm:t>
    </dgm:pt>
    <dgm:pt modelId="{7147B4E0-7CFE-42E7-ADBF-717C8D6F8D95}" type="pres">
      <dgm:prSet presAssocID="{E4BB7D93-9E18-4818-9BAA-0DCFFDEA4574}" presName="parentText" presStyleLbl="node1" presStyleIdx="0" presStyleCnt="5">
        <dgm:presLayoutVars>
          <dgm:chMax val="0"/>
          <dgm:bulletEnabled val="1"/>
        </dgm:presLayoutVars>
      </dgm:prSet>
      <dgm:spPr/>
      <dgm:t>
        <a:bodyPr/>
        <a:lstStyle/>
        <a:p>
          <a:endParaRPr kumimoji="1" lang="ja-JP" altLang="en-US"/>
        </a:p>
      </dgm:t>
    </dgm:pt>
    <dgm:pt modelId="{A2D81F9B-149B-4FE1-BE53-4E78DDB15EB7}" type="pres">
      <dgm:prSet presAssocID="{E4BB7D93-9E18-4818-9BAA-0DCFFDEA4574}" presName="negativeSpace" presStyleCnt="0"/>
      <dgm:spPr/>
    </dgm:pt>
    <dgm:pt modelId="{F9572FD5-3227-4061-A3A1-E37C0E9C8AD9}" type="pres">
      <dgm:prSet presAssocID="{E4BB7D93-9E18-4818-9BAA-0DCFFDEA4574}" presName="childText" presStyleLbl="conFgAcc1" presStyleIdx="0" presStyleCnt="5">
        <dgm:presLayoutVars>
          <dgm:bulletEnabled val="1"/>
        </dgm:presLayoutVars>
      </dgm:prSet>
      <dgm:spPr/>
    </dgm:pt>
    <dgm:pt modelId="{26B3BD76-C3E7-438F-92EA-C9C95E5CF8DC}" type="pres">
      <dgm:prSet presAssocID="{86738279-C64A-4F8F-8FD2-C4579A4A5746}" presName="spaceBetweenRectangles" presStyleCnt="0"/>
      <dgm:spPr/>
    </dgm:pt>
    <dgm:pt modelId="{505D2473-6D73-451F-9046-53D026388152}" type="pres">
      <dgm:prSet presAssocID="{CF552229-424A-43FB-BC3F-2AEAE7416D9F}" presName="parentLin" presStyleCnt="0"/>
      <dgm:spPr/>
    </dgm:pt>
    <dgm:pt modelId="{06C5D820-2151-4064-8EF6-E7CF4DA1AF1E}" type="pres">
      <dgm:prSet presAssocID="{CF552229-424A-43FB-BC3F-2AEAE7416D9F}" presName="parentLeftMargin" presStyleLbl="node1" presStyleIdx="0" presStyleCnt="5"/>
      <dgm:spPr/>
      <dgm:t>
        <a:bodyPr/>
        <a:lstStyle/>
        <a:p>
          <a:endParaRPr kumimoji="1" lang="ja-JP" altLang="en-US"/>
        </a:p>
      </dgm:t>
    </dgm:pt>
    <dgm:pt modelId="{F078703F-6100-4B5C-AC85-2F1B204CFF38}" type="pres">
      <dgm:prSet presAssocID="{CF552229-424A-43FB-BC3F-2AEAE7416D9F}" presName="parentText" presStyleLbl="node1" presStyleIdx="1" presStyleCnt="5">
        <dgm:presLayoutVars>
          <dgm:chMax val="0"/>
          <dgm:bulletEnabled val="1"/>
        </dgm:presLayoutVars>
      </dgm:prSet>
      <dgm:spPr/>
      <dgm:t>
        <a:bodyPr/>
        <a:lstStyle/>
        <a:p>
          <a:endParaRPr kumimoji="1" lang="ja-JP" altLang="en-US"/>
        </a:p>
      </dgm:t>
    </dgm:pt>
    <dgm:pt modelId="{B350E266-7AE1-4A29-A4BB-0F4DDDB2D3BF}" type="pres">
      <dgm:prSet presAssocID="{CF552229-424A-43FB-BC3F-2AEAE7416D9F}" presName="negativeSpace" presStyleCnt="0"/>
      <dgm:spPr/>
    </dgm:pt>
    <dgm:pt modelId="{1D74E767-C4CB-4BAB-9EB8-6AC1BE3CB479}" type="pres">
      <dgm:prSet presAssocID="{CF552229-424A-43FB-BC3F-2AEAE7416D9F}" presName="childText" presStyleLbl="conFgAcc1" presStyleIdx="1" presStyleCnt="5">
        <dgm:presLayoutVars>
          <dgm:bulletEnabled val="1"/>
        </dgm:presLayoutVars>
      </dgm:prSet>
      <dgm:spPr/>
    </dgm:pt>
    <dgm:pt modelId="{773389F1-5824-46DD-9AA3-24EC7DE21836}" type="pres">
      <dgm:prSet presAssocID="{F155BB6B-9390-4A24-9FC3-3ED6C8DF4D25}" presName="spaceBetweenRectangles" presStyleCnt="0"/>
      <dgm:spPr/>
    </dgm:pt>
    <dgm:pt modelId="{A7291264-A1A9-482B-A242-C8D212A0B785}" type="pres">
      <dgm:prSet presAssocID="{F9CF6B79-53CA-43E4-B85A-B9598B3EB36C}" presName="parentLin" presStyleCnt="0"/>
      <dgm:spPr/>
    </dgm:pt>
    <dgm:pt modelId="{4E2A6E96-85C6-47C1-9452-6777037DADD6}" type="pres">
      <dgm:prSet presAssocID="{F9CF6B79-53CA-43E4-B85A-B9598B3EB36C}" presName="parentLeftMargin" presStyleLbl="node1" presStyleIdx="1" presStyleCnt="5"/>
      <dgm:spPr/>
      <dgm:t>
        <a:bodyPr/>
        <a:lstStyle/>
        <a:p>
          <a:endParaRPr kumimoji="1" lang="ja-JP" altLang="en-US"/>
        </a:p>
      </dgm:t>
    </dgm:pt>
    <dgm:pt modelId="{4C15A854-E677-4EAA-A94F-D2BD2339E304}" type="pres">
      <dgm:prSet presAssocID="{F9CF6B79-53CA-43E4-B85A-B9598B3EB36C}" presName="parentText" presStyleLbl="node1" presStyleIdx="2" presStyleCnt="5">
        <dgm:presLayoutVars>
          <dgm:chMax val="0"/>
          <dgm:bulletEnabled val="1"/>
        </dgm:presLayoutVars>
      </dgm:prSet>
      <dgm:spPr/>
      <dgm:t>
        <a:bodyPr/>
        <a:lstStyle/>
        <a:p>
          <a:endParaRPr kumimoji="1" lang="ja-JP" altLang="en-US"/>
        </a:p>
      </dgm:t>
    </dgm:pt>
    <dgm:pt modelId="{099CBE69-98BE-44B9-BF05-5D1994F5A63A}" type="pres">
      <dgm:prSet presAssocID="{F9CF6B79-53CA-43E4-B85A-B9598B3EB36C}" presName="negativeSpace" presStyleCnt="0"/>
      <dgm:spPr/>
    </dgm:pt>
    <dgm:pt modelId="{BE146810-606E-4D6B-9572-6484D7A897D9}" type="pres">
      <dgm:prSet presAssocID="{F9CF6B79-53CA-43E4-B85A-B9598B3EB36C}" presName="childText" presStyleLbl="conFgAcc1" presStyleIdx="2" presStyleCnt="5">
        <dgm:presLayoutVars>
          <dgm:bulletEnabled val="1"/>
        </dgm:presLayoutVars>
      </dgm:prSet>
      <dgm:spPr/>
    </dgm:pt>
    <dgm:pt modelId="{989BB699-465A-4354-A37E-331314BAB0E4}" type="pres">
      <dgm:prSet presAssocID="{57116A81-AC63-4874-9BB9-7A4FE9903A23}" presName="spaceBetweenRectangles" presStyleCnt="0"/>
      <dgm:spPr/>
    </dgm:pt>
    <dgm:pt modelId="{D243B058-33D4-4FEB-9E59-24F6C36CBAA6}" type="pres">
      <dgm:prSet presAssocID="{5590441F-BE2F-4BBA-8E82-993B5AD1604F}" presName="parentLin" presStyleCnt="0"/>
      <dgm:spPr/>
    </dgm:pt>
    <dgm:pt modelId="{5C560753-4D51-4ABA-8F25-DF5EBD943221}" type="pres">
      <dgm:prSet presAssocID="{5590441F-BE2F-4BBA-8E82-993B5AD1604F}" presName="parentLeftMargin" presStyleLbl="node1" presStyleIdx="2" presStyleCnt="5"/>
      <dgm:spPr/>
      <dgm:t>
        <a:bodyPr/>
        <a:lstStyle/>
        <a:p>
          <a:endParaRPr kumimoji="1" lang="ja-JP" altLang="en-US"/>
        </a:p>
      </dgm:t>
    </dgm:pt>
    <dgm:pt modelId="{38F9B7B0-FAA2-44F6-8B12-E2B4D748D796}" type="pres">
      <dgm:prSet presAssocID="{5590441F-BE2F-4BBA-8E82-993B5AD1604F}" presName="parentText" presStyleLbl="node1" presStyleIdx="3" presStyleCnt="5">
        <dgm:presLayoutVars>
          <dgm:chMax val="0"/>
          <dgm:bulletEnabled val="1"/>
        </dgm:presLayoutVars>
      </dgm:prSet>
      <dgm:spPr/>
      <dgm:t>
        <a:bodyPr/>
        <a:lstStyle/>
        <a:p>
          <a:endParaRPr kumimoji="1" lang="ja-JP" altLang="en-US"/>
        </a:p>
      </dgm:t>
    </dgm:pt>
    <dgm:pt modelId="{73FA1790-87E1-4CE9-871C-A0494A5F8D50}" type="pres">
      <dgm:prSet presAssocID="{5590441F-BE2F-4BBA-8E82-993B5AD1604F}" presName="negativeSpace" presStyleCnt="0"/>
      <dgm:spPr/>
    </dgm:pt>
    <dgm:pt modelId="{8D5169D8-1C5D-4E7A-8E8C-52EA58FFAFC7}" type="pres">
      <dgm:prSet presAssocID="{5590441F-BE2F-4BBA-8E82-993B5AD1604F}" presName="childText" presStyleLbl="conFgAcc1" presStyleIdx="3" presStyleCnt="5">
        <dgm:presLayoutVars>
          <dgm:bulletEnabled val="1"/>
        </dgm:presLayoutVars>
      </dgm:prSet>
      <dgm:spPr/>
    </dgm:pt>
    <dgm:pt modelId="{3F905402-E240-4A9C-90FB-44903B1E240E}" type="pres">
      <dgm:prSet presAssocID="{01488AFE-1C9F-426D-9187-A91B12247F99}" presName="spaceBetweenRectangles" presStyleCnt="0"/>
      <dgm:spPr/>
    </dgm:pt>
    <dgm:pt modelId="{89678AAA-53B8-408A-A647-C2EC4C6BA778}" type="pres">
      <dgm:prSet presAssocID="{D676A5C5-01BD-4277-B086-E70B62424074}" presName="parentLin" presStyleCnt="0"/>
      <dgm:spPr/>
    </dgm:pt>
    <dgm:pt modelId="{CC0CC5D8-C635-4C38-B483-5139E3C8C529}" type="pres">
      <dgm:prSet presAssocID="{D676A5C5-01BD-4277-B086-E70B62424074}" presName="parentLeftMargin" presStyleLbl="node1" presStyleIdx="3" presStyleCnt="5"/>
      <dgm:spPr/>
      <dgm:t>
        <a:bodyPr/>
        <a:lstStyle/>
        <a:p>
          <a:endParaRPr kumimoji="1" lang="ja-JP" altLang="en-US"/>
        </a:p>
      </dgm:t>
    </dgm:pt>
    <dgm:pt modelId="{3B09B1E6-7E61-452D-B5FD-C5878178F43A}" type="pres">
      <dgm:prSet presAssocID="{D676A5C5-01BD-4277-B086-E70B62424074}" presName="parentText" presStyleLbl="node1" presStyleIdx="4" presStyleCnt="5" custLinFactNeighborX="7788" custLinFactNeighborY="-2064">
        <dgm:presLayoutVars>
          <dgm:chMax val="0"/>
          <dgm:bulletEnabled val="1"/>
        </dgm:presLayoutVars>
      </dgm:prSet>
      <dgm:spPr/>
      <dgm:t>
        <a:bodyPr/>
        <a:lstStyle/>
        <a:p>
          <a:endParaRPr kumimoji="1" lang="ja-JP" altLang="en-US"/>
        </a:p>
      </dgm:t>
    </dgm:pt>
    <dgm:pt modelId="{C2D2ACB3-2654-4320-B3CA-B4832FE4D942}" type="pres">
      <dgm:prSet presAssocID="{D676A5C5-01BD-4277-B086-E70B62424074}" presName="negativeSpace" presStyleCnt="0"/>
      <dgm:spPr/>
    </dgm:pt>
    <dgm:pt modelId="{693D589A-FBB1-4591-8DD9-643350C782F0}" type="pres">
      <dgm:prSet presAssocID="{D676A5C5-01BD-4277-B086-E70B62424074}" presName="childText" presStyleLbl="conFgAcc1" presStyleIdx="4" presStyleCnt="5">
        <dgm:presLayoutVars>
          <dgm:bulletEnabled val="1"/>
        </dgm:presLayoutVars>
      </dgm:prSet>
      <dgm:spPr/>
    </dgm:pt>
  </dgm:ptLst>
  <dgm:cxnLst>
    <dgm:cxn modelId="{2EC6601E-86BC-44A4-A740-049AE9BA1110}" type="presOf" srcId="{5590441F-BE2F-4BBA-8E82-993B5AD1604F}" destId="{38F9B7B0-FAA2-44F6-8B12-E2B4D748D796}" srcOrd="1" destOrd="0" presId="urn:microsoft.com/office/officeart/2005/8/layout/list1"/>
    <dgm:cxn modelId="{BE424747-A151-42D2-952A-A1E29D4576DF}" type="presOf" srcId="{E4BB7D93-9E18-4818-9BAA-0DCFFDEA4574}" destId="{7147B4E0-7CFE-42E7-ADBF-717C8D6F8D95}" srcOrd="1" destOrd="0" presId="urn:microsoft.com/office/officeart/2005/8/layout/list1"/>
    <dgm:cxn modelId="{81E979DB-F478-4D76-97DA-C652F54F80D7}" srcId="{DE2AD75C-1154-4AEC-843E-379D38487067}" destId="{CF552229-424A-43FB-BC3F-2AEAE7416D9F}" srcOrd="1" destOrd="0" parTransId="{E74C1A9D-99D7-42AA-8C68-873505CFB7CD}" sibTransId="{F155BB6B-9390-4A24-9FC3-3ED6C8DF4D25}"/>
    <dgm:cxn modelId="{02003B37-63EB-4B01-B649-DAD20EE369EF}" type="presOf" srcId="{E4BB7D93-9E18-4818-9BAA-0DCFFDEA4574}" destId="{7FE4440D-6002-43CE-9D69-F17454E507ED}" srcOrd="0" destOrd="0" presId="urn:microsoft.com/office/officeart/2005/8/layout/list1"/>
    <dgm:cxn modelId="{D77ADD08-B918-4605-911D-D989E34EA1E0}" srcId="{DE2AD75C-1154-4AEC-843E-379D38487067}" destId="{F9CF6B79-53CA-43E4-B85A-B9598B3EB36C}" srcOrd="2" destOrd="0" parTransId="{97AFE92F-51F9-480E-8193-3216715A812A}" sibTransId="{57116A81-AC63-4874-9BB9-7A4FE9903A23}"/>
    <dgm:cxn modelId="{7FEB1E6B-875A-4FC1-AFF6-C44C7254601D}" type="presOf" srcId="{F9CF6B79-53CA-43E4-B85A-B9598B3EB36C}" destId="{4C15A854-E677-4EAA-A94F-D2BD2339E304}" srcOrd="1" destOrd="0" presId="urn:microsoft.com/office/officeart/2005/8/layout/list1"/>
    <dgm:cxn modelId="{D1AB8110-59FE-4080-8752-B8D25AB2CC3D}" type="presOf" srcId="{F9CF6B79-53CA-43E4-B85A-B9598B3EB36C}" destId="{4E2A6E96-85C6-47C1-9452-6777037DADD6}" srcOrd="0" destOrd="0" presId="urn:microsoft.com/office/officeart/2005/8/layout/list1"/>
    <dgm:cxn modelId="{434ECE63-B6BC-41DD-9D28-4C69D49577F4}" type="presOf" srcId="{CF552229-424A-43FB-BC3F-2AEAE7416D9F}" destId="{06C5D820-2151-4064-8EF6-E7CF4DA1AF1E}" srcOrd="0" destOrd="0" presId="urn:microsoft.com/office/officeart/2005/8/layout/list1"/>
    <dgm:cxn modelId="{1BAEBF0D-D989-4FEC-987D-32D70B8D0908}" srcId="{DE2AD75C-1154-4AEC-843E-379D38487067}" destId="{E4BB7D93-9E18-4818-9BAA-0DCFFDEA4574}" srcOrd="0" destOrd="0" parTransId="{71717540-1FA7-46A8-B426-59F4994B749C}" sibTransId="{86738279-C64A-4F8F-8FD2-C4579A4A5746}"/>
    <dgm:cxn modelId="{67E983B4-7A48-441E-8345-B0FF44F85720}" type="presOf" srcId="{D676A5C5-01BD-4277-B086-E70B62424074}" destId="{CC0CC5D8-C635-4C38-B483-5139E3C8C529}" srcOrd="0" destOrd="0" presId="urn:microsoft.com/office/officeart/2005/8/layout/list1"/>
    <dgm:cxn modelId="{600B25DF-6B9D-4566-A340-2FE6DD7D627C}" srcId="{DE2AD75C-1154-4AEC-843E-379D38487067}" destId="{5590441F-BE2F-4BBA-8E82-993B5AD1604F}" srcOrd="3" destOrd="0" parTransId="{BBFC4ADD-F6FA-49E9-986B-30B164DC7089}" sibTransId="{01488AFE-1C9F-426D-9187-A91B12247F99}"/>
    <dgm:cxn modelId="{FA59C832-53A3-476C-AA0B-B5BEC4A103B3}" type="presOf" srcId="{5590441F-BE2F-4BBA-8E82-993B5AD1604F}" destId="{5C560753-4D51-4ABA-8F25-DF5EBD943221}" srcOrd="0" destOrd="0" presId="urn:microsoft.com/office/officeart/2005/8/layout/list1"/>
    <dgm:cxn modelId="{E5186F5E-8A42-4691-976F-4FF2FB2B9DC1}" type="presOf" srcId="{D676A5C5-01BD-4277-B086-E70B62424074}" destId="{3B09B1E6-7E61-452D-B5FD-C5878178F43A}" srcOrd="1" destOrd="0" presId="urn:microsoft.com/office/officeart/2005/8/layout/list1"/>
    <dgm:cxn modelId="{A6F0D50A-11AF-44E2-B171-AE51170AAA94}" type="presOf" srcId="{CF552229-424A-43FB-BC3F-2AEAE7416D9F}" destId="{F078703F-6100-4B5C-AC85-2F1B204CFF38}" srcOrd="1" destOrd="0" presId="urn:microsoft.com/office/officeart/2005/8/layout/list1"/>
    <dgm:cxn modelId="{398E5AE9-C732-405D-B1E9-D5FC1B8BD069}" type="presOf" srcId="{DE2AD75C-1154-4AEC-843E-379D38487067}" destId="{86DFF9B7-5418-4A9B-A344-AA3BE636959F}" srcOrd="0" destOrd="0" presId="urn:microsoft.com/office/officeart/2005/8/layout/list1"/>
    <dgm:cxn modelId="{8C0CE1B7-C45A-406A-979F-172A12E825B7}" srcId="{DE2AD75C-1154-4AEC-843E-379D38487067}" destId="{D676A5C5-01BD-4277-B086-E70B62424074}" srcOrd="4" destOrd="0" parTransId="{B2D779BF-4F05-46F4-8BBE-A008545D4506}" sibTransId="{79B5232C-B3F6-496B-B46B-6D0A5624257C}"/>
    <dgm:cxn modelId="{823E6605-2D44-4399-AFDF-03DEC0ECAA0B}" type="presParOf" srcId="{86DFF9B7-5418-4A9B-A344-AA3BE636959F}" destId="{FA4C0BDA-63BB-4CB8-994A-81D01061271D}" srcOrd="0" destOrd="0" presId="urn:microsoft.com/office/officeart/2005/8/layout/list1"/>
    <dgm:cxn modelId="{1D51C3B8-D266-4DA2-A8DF-AED123D8364B}" type="presParOf" srcId="{FA4C0BDA-63BB-4CB8-994A-81D01061271D}" destId="{7FE4440D-6002-43CE-9D69-F17454E507ED}" srcOrd="0" destOrd="0" presId="urn:microsoft.com/office/officeart/2005/8/layout/list1"/>
    <dgm:cxn modelId="{AC34A65A-9C93-482D-BF51-3F0DB5682A5B}" type="presParOf" srcId="{FA4C0BDA-63BB-4CB8-994A-81D01061271D}" destId="{7147B4E0-7CFE-42E7-ADBF-717C8D6F8D95}" srcOrd="1" destOrd="0" presId="urn:microsoft.com/office/officeart/2005/8/layout/list1"/>
    <dgm:cxn modelId="{7DB12188-BA45-4646-8BD4-759F5DEEA0E3}" type="presParOf" srcId="{86DFF9B7-5418-4A9B-A344-AA3BE636959F}" destId="{A2D81F9B-149B-4FE1-BE53-4E78DDB15EB7}" srcOrd="1" destOrd="0" presId="urn:microsoft.com/office/officeart/2005/8/layout/list1"/>
    <dgm:cxn modelId="{FB92B9DD-386E-4033-B14A-428434C2A30F}" type="presParOf" srcId="{86DFF9B7-5418-4A9B-A344-AA3BE636959F}" destId="{F9572FD5-3227-4061-A3A1-E37C0E9C8AD9}" srcOrd="2" destOrd="0" presId="urn:microsoft.com/office/officeart/2005/8/layout/list1"/>
    <dgm:cxn modelId="{51D28276-372B-4216-B735-3CE32A554592}" type="presParOf" srcId="{86DFF9B7-5418-4A9B-A344-AA3BE636959F}" destId="{26B3BD76-C3E7-438F-92EA-C9C95E5CF8DC}" srcOrd="3" destOrd="0" presId="urn:microsoft.com/office/officeart/2005/8/layout/list1"/>
    <dgm:cxn modelId="{D005B314-6BCE-44F4-8752-7E9BC9DF6009}" type="presParOf" srcId="{86DFF9B7-5418-4A9B-A344-AA3BE636959F}" destId="{505D2473-6D73-451F-9046-53D026388152}" srcOrd="4" destOrd="0" presId="urn:microsoft.com/office/officeart/2005/8/layout/list1"/>
    <dgm:cxn modelId="{95F211EB-76DE-49BD-BB3B-1440AB2E5938}" type="presParOf" srcId="{505D2473-6D73-451F-9046-53D026388152}" destId="{06C5D820-2151-4064-8EF6-E7CF4DA1AF1E}" srcOrd="0" destOrd="0" presId="urn:microsoft.com/office/officeart/2005/8/layout/list1"/>
    <dgm:cxn modelId="{898DB80E-B4C5-4D5B-BCC2-1BFB27891E04}" type="presParOf" srcId="{505D2473-6D73-451F-9046-53D026388152}" destId="{F078703F-6100-4B5C-AC85-2F1B204CFF38}" srcOrd="1" destOrd="0" presId="urn:microsoft.com/office/officeart/2005/8/layout/list1"/>
    <dgm:cxn modelId="{7388FB50-4E04-402A-90EB-BBA2A0632492}" type="presParOf" srcId="{86DFF9B7-5418-4A9B-A344-AA3BE636959F}" destId="{B350E266-7AE1-4A29-A4BB-0F4DDDB2D3BF}" srcOrd="5" destOrd="0" presId="urn:microsoft.com/office/officeart/2005/8/layout/list1"/>
    <dgm:cxn modelId="{1E443883-683D-4BCF-95AA-2BA937DEE20A}" type="presParOf" srcId="{86DFF9B7-5418-4A9B-A344-AA3BE636959F}" destId="{1D74E767-C4CB-4BAB-9EB8-6AC1BE3CB479}" srcOrd="6" destOrd="0" presId="urn:microsoft.com/office/officeart/2005/8/layout/list1"/>
    <dgm:cxn modelId="{88A6C1BA-ABA6-40A3-B44E-F21D4BF6B694}" type="presParOf" srcId="{86DFF9B7-5418-4A9B-A344-AA3BE636959F}" destId="{773389F1-5824-46DD-9AA3-24EC7DE21836}" srcOrd="7" destOrd="0" presId="urn:microsoft.com/office/officeart/2005/8/layout/list1"/>
    <dgm:cxn modelId="{5F4E1287-9D72-4FE8-98C9-558937C0F9EC}" type="presParOf" srcId="{86DFF9B7-5418-4A9B-A344-AA3BE636959F}" destId="{A7291264-A1A9-482B-A242-C8D212A0B785}" srcOrd="8" destOrd="0" presId="urn:microsoft.com/office/officeart/2005/8/layout/list1"/>
    <dgm:cxn modelId="{8085DBCE-A39A-4A49-9D91-5BDC1FD6EDD1}" type="presParOf" srcId="{A7291264-A1A9-482B-A242-C8D212A0B785}" destId="{4E2A6E96-85C6-47C1-9452-6777037DADD6}" srcOrd="0" destOrd="0" presId="urn:microsoft.com/office/officeart/2005/8/layout/list1"/>
    <dgm:cxn modelId="{8A998601-93BF-4E7B-8F22-7E34FB3270D7}" type="presParOf" srcId="{A7291264-A1A9-482B-A242-C8D212A0B785}" destId="{4C15A854-E677-4EAA-A94F-D2BD2339E304}" srcOrd="1" destOrd="0" presId="urn:microsoft.com/office/officeart/2005/8/layout/list1"/>
    <dgm:cxn modelId="{35F7947C-0BAC-4AEB-825B-DDA52FC47DB2}" type="presParOf" srcId="{86DFF9B7-5418-4A9B-A344-AA3BE636959F}" destId="{099CBE69-98BE-44B9-BF05-5D1994F5A63A}" srcOrd="9" destOrd="0" presId="urn:microsoft.com/office/officeart/2005/8/layout/list1"/>
    <dgm:cxn modelId="{F5D40C11-C476-4D52-8870-A6EB54C7130E}" type="presParOf" srcId="{86DFF9B7-5418-4A9B-A344-AA3BE636959F}" destId="{BE146810-606E-4D6B-9572-6484D7A897D9}" srcOrd="10" destOrd="0" presId="urn:microsoft.com/office/officeart/2005/8/layout/list1"/>
    <dgm:cxn modelId="{2C113DFC-84FE-4B18-AF89-6428025976D8}" type="presParOf" srcId="{86DFF9B7-5418-4A9B-A344-AA3BE636959F}" destId="{989BB699-465A-4354-A37E-331314BAB0E4}" srcOrd="11" destOrd="0" presId="urn:microsoft.com/office/officeart/2005/8/layout/list1"/>
    <dgm:cxn modelId="{B37BD699-A394-42DD-99F6-950B4FF64F14}" type="presParOf" srcId="{86DFF9B7-5418-4A9B-A344-AA3BE636959F}" destId="{D243B058-33D4-4FEB-9E59-24F6C36CBAA6}" srcOrd="12" destOrd="0" presId="urn:microsoft.com/office/officeart/2005/8/layout/list1"/>
    <dgm:cxn modelId="{8BE47158-5C22-4164-B0D3-136349E084EA}" type="presParOf" srcId="{D243B058-33D4-4FEB-9E59-24F6C36CBAA6}" destId="{5C560753-4D51-4ABA-8F25-DF5EBD943221}" srcOrd="0" destOrd="0" presId="urn:microsoft.com/office/officeart/2005/8/layout/list1"/>
    <dgm:cxn modelId="{436ECFBF-831B-4318-86B5-B9603FD744A6}" type="presParOf" srcId="{D243B058-33D4-4FEB-9E59-24F6C36CBAA6}" destId="{38F9B7B0-FAA2-44F6-8B12-E2B4D748D796}" srcOrd="1" destOrd="0" presId="urn:microsoft.com/office/officeart/2005/8/layout/list1"/>
    <dgm:cxn modelId="{731D05FD-C086-4529-B782-35F0F0E34D89}" type="presParOf" srcId="{86DFF9B7-5418-4A9B-A344-AA3BE636959F}" destId="{73FA1790-87E1-4CE9-871C-A0494A5F8D50}" srcOrd="13" destOrd="0" presId="urn:microsoft.com/office/officeart/2005/8/layout/list1"/>
    <dgm:cxn modelId="{AB8860E4-28E7-41C2-BB3A-3F97210E9D48}" type="presParOf" srcId="{86DFF9B7-5418-4A9B-A344-AA3BE636959F}" destId="{8D5169D8-1C5D-4E7A-8E8C-52EA58FFAFC7}" srcOrd="14" destOrd="0" presId="urn:microsoft.com/office/officeart/2005/8/layout/list1"/>
    <dgm:cxn modelId="{E6B35E3A-E794-4E4F-ACC5-2847597E272B}" type="presParOf" srcId="{86DFF9B7-5418-4A9B-A344-AA3BE636959F}" destId="{3F905402-E240-4A9C-90FB-44903B1E240E}" srcOrd="15" destOrd="0" presId="urn:microsoft.com/office/officeart/2005/8/layout/list1"/>
    <dgm:cxn modelId="{77A4FE97-3886-490D-8CEB-296A882693AE}" type="presParOf" srcId="{86DFF9B7-5418-4A9B-A344-AA3BE636959F}" destId="{89678AAA-53B8-408A-A647-C2EC4C6BA778}" srcOrd="16" destOrd="0" presId="urn:microsoft.com/office/officeart/2005/8/layout/list1"/>
    <dgm:cxn modelId="{C860CA0B-0375-49BD-8BFB-AB2F6BF44008}" type="presParOf" srcId="{89678AAA-53B8-408A-A647-C2EC4C6BA778}" destId="{CC0CC5D8-C635-4C38-B483-5139E3C8C529}" srcOrd="0" destOrd="0" presId="urn:microsoft.com/office/officeart/2005/8/layout/list1"/>
    <dgm:cxn modelId="{F9C9F0FD-DD44-4638-8140-78754335DC3D}" type="presParOf" srcId="{89678AAA-53B8-408A-A647-C2EC4C6BA778}" destId="{3B09B1E6-7E61-452D-B5FD-C5878178F43A}" srcOrd="1" destOrd="0" presId="urn:microsoft.com/office/officeart/2005/8/layout/list1"/>
    <dgm:cxn modelId="{B17CBA3F-D8F0-427F-9B34-37FD66AE4F46}" type="presParOf" srcId="{86DFF9B7-5418-4A9B-A344-AA3BE636959F}" destId="{C2D2ACB3-2654-4320-B3CA-B4832FE4D942}" srcOrd="17" destOrd="0" presId="urn:microsoft.com/office/officeart/2005/8/layout/list1"/>
    <dgm:cxn modelId="{E2175A2C-CF7B-4E7D-B6E9-C052DA29DA02}" type="presParOf" srcId="{86DFF9B7-5418-4A9B-A344-AA3BE636959F}" destId="{693D589A-FBB1-4591-8DD9-643350C782F0}"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2042922-07E6-4085-A6E6-F494D141FFE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AF6E7069-C0A8-4BF5-ADF6-0B3198792137}">
      <dgm:prSet phldrT="[テキスト]"/>
      <dgm:spPr/>
      <dgm:t>
        <a:bodyPr/>
        <a:lstStyle/>
        <a:p>
          <a:r>
            <a:rPr kumimoji="1" lang="ja-JP" altLang="en-US" dirty="0" smtClean="0"/>
            <a:t>退職金の不支給・減額規程は，就業規則に明文の定めがあり，かつ，労働者に著しい背信行為があった場合にのみ許容される</a:t>
          </a:r>
          <a:endParaRPr kumimoji="1" lang="ja-JP" altLang="en-US" dirty="0"/>
        </a:p>
      </dgm:t>
    </dgm:pt>
    <dgm:pt modelId="{6B12D65C-4FED-4080-8AB8-BEC727D65433}" type="parTrans" cxnId="{6160BF24-F5A6-4825-9917-C5AFB23B101E}">
      <dgm:prSet/>
      <dgm:spPr/>
      <dgm:t>
        <a:bodyPr/>
        <a:lstStyle/>
        <a:p>
          <a:endParaRPr kumimoji="1" lang="ja-JP" altLang="en-US"/>
        </a:p>
      </dgm:t>
    </dgm:pt>
    <dgm:pt modelId="{81CFD833-2D18-4783-A076-69169A8EAB77}" type="sibTrans" cxnId="{6160BF24-F5A6-4825-9917-C5AFB23B101E}">
      <dgm:prSet/>
      <dgm:spPr/>
      <dgm:t>
        <a:bodyPr/>
        <a:lstStyle/>
        <a:p>
          <a:endParaRPr kumimoji="1" lang="ja-JP" altLang="en-US"/>
        </a:p>
      </dgm:t>
    </dgm:pt>
    <dgm:pt modelId="{C8CD6D4E-4DF2-414F-AE69-2B025DAC5104}">
      <dgm:prSet phldrT="[テキスト]" phldr="1"/>
      <dgm:spPr/>
      <dgm:t>
        <a:bodyPr/>
        <a:lstStyle/>
        <a:p>
          <a:endParaRPr kumimoji="1" lang="ja-JP" altLang="en-US" dirty="0"/>
        </a:p>
      </dgm:t>
    </dgm:pt>
    <dgm:pt modelId="{FEE9A849-DEB9-4776-9717-8DE902855FD2}" type="parTrans" cxnId="{84C99CBA-8D96-4A10-83DA-880B6340004A}">
      <dgm:prSet/>
      <dgm:spPr/>
      <dgm:t>
        <a:bodyPr/>
        <a:lstStyle/>
        <a:p>
          <a:endParaRPr kumimoji="1" lang="ja-JP" altLang="en-US"/>
        </a:p>
      </dgm:t>
    </dgm:pt>
    <dgm:pt modelId="{C08BE78D-BB0D-4EEA-8120-050B7B8BF239}" type="sibTrans" cxnId="{84C99CBA-8D96-4A10-83DA-880B6340004A}">
      <dgm:prSet/>
      <dgm:spPr/>
      <dgm:t>
        <a:bodyPr/>
        <a:lstStyle/>
        <a:p>
          <a:endParaRPr kumimoji="1" lang="ja-JP" altLang="en-US"/>
        </a:p>
      </dgm:t>
    </dgm:pt>
    <dgm:pt modelId="{38B10A12-5777-4317-9DC9-592110CD4E85}">
      <dgm:prSet phldrT="[テキスト]" phldr="1"/>
      <dgm:spPr/>
      <dgm:t>
        <a:bodyPr/>
        <a:lstStyle/>
        <a:p>
          <a:endParaRPr kumimoji="1" lang="ja-JP" altLang="en-US" dirty="0"/>
        </a:p>
      </dgm:t>
    </dgm:pt>
    <dgm:pt modelId="{98D23481-C2DC-4388-8A8B-F20E64D74405}" type="parTrans" cxnId="{DF3773A2-378A-4B19-82CB-8C28134E0F61}">
      <dgm:prSet/>
      <dgm:spPr/>
      <dgm:t>
        <a:bodyPr/>
        <a:lstStyle/>
        <a:p>
          <a:endParaRPr kumimoji="1" lang="ja-JP" altLang="en-US"/>
        </a:p>
      </dgm:t>
    </dgm:pt>
    <dgm:pt modelId="{C085EB16-509E-4B66-AD25-550E12239886}" type="sibTrans" cxnId="{DF3773A2-378A-4B19-82CB-8C28134E0F61}">
      <dgm:prSet/>
      <dgm:spPr/>
      <dgm:t>
        <a:bodyPr/>
        <a:lstStyle/>
        <a:p>
          <a:endParaRPr kumimoji="1" lang="ja-JP" altLang="en-US"/>
        </a:p>
      </dgm:t>
    </dgm:pt>
    <dgm:pt modelId="{C050BE9F-C527-4956-B98A-16A98A216E49}">
      <dgm:prSet phldrT="[テキスト]"/>
      <dgm:spPr/>
      <dgm:t>
        <a:bodyPr/>
        <a:lstStyle/>
        <a:p>
          <a:r>
            <a:rPr kumimoji="1" lang="ja-JP" altLang="en-US" dirty="0" smtClean="0"/>
            <a:t>懲戒解雇または論旨解雇に相当する行為を行ったものについて退職金の全部または一部を支給しないことがあるとの規程を入れる</a:t>
          </a:r>
          <a:endParaRPr kumimoji="1" lang="ja-JP" altLang="en-US" dirty="0"/>
        </a:p>
      </dgm:t>
    </dgm:pt>
    <dgm:pt modelId="{55A4A96F-783C-4303-A4E8-57922A2BC04E}" type="sibTrans" cxnId="{49CF2589-F5F9-4220-BA2C-9AE2DF9C7554}">
      <dgm:prSet/>
      <dgm:spPr/>
      <dgm:t>
        <a:bodyPr/>
        <a:lstStyle/>
        <a:p>
          <a:endParaRPr kumimoji="1" lang="ja-JP" altLang="en-US"/>
        </a:p>
      </dgm:t>
    </dgm:pt>
    <dgm:pt modelId="{36A0DC73-AAE2-4C22-98AC-76F0E5298DA1}" type="parTrans" cxnId="{49CF2589-F5F9-4220-BA2C-9AE2DF9C7554}">
      <dgm:prSet/>
      <dgm:spPr/>
      <dgm:t>
        <a:bodyPr/>
        <a:lstStyle/>
        <a:p>
          <a:endParaRPr kumimoji="1" lang="ja-JP" altLang="en-US"/>
        </a:p>
      </dgm:t>
    </dgm:pt>
    <dgm:pt modelId="{D5641194-0049-49CB-A6F7-012F3210401C}" type="pres">
      <dgm:prSet presAssocID="{62042922-07E6-4085-A6E6-F494D141FFE6}" presName="linear" presStyleCnt="0">
        <dgm:presLayoutVars>
          <dgm:animLvl val="lvl"/>
          <dgm:resizeHandles val="exact"/>
        </dgm:presLayoutVars>
      </dgm:prSet>
      <dgm:spPr/>
      <dgm:t>
        <a:bodyPr/>
        <a:lstStyle/>
        <a:p>
          <a:endParaRPr kumimoji="1" lang="ja-JP" altLang="en-US"/>
        </a:p>
      </dgm:t>
    </dgm:pt>
    <dgm:pt modelId="{87FF2595-7D50-44FD-9269-E956A95B8F8B}" type="pres">
      <dgm:prSet presAssocID="{AF6E7069-C0A8-4BF5-ADF6-0B3198792137}" presName="parentText" presStyleLbl="node1" presStyleIdx="0" presStyleCnt="2" custLinFactY="100000" custLinFactNeighborX="-456" custLinFactNeighborY="121470">
        <dgm:presLayoutVars>
          <dgm:chMax val="0"/>
          <dgm:bulletEnabled val="1"/>
        </dgm:presLayoutVars>
      </dgm:prSet>
      <dgm:spPr/>
      <dgm:t>
        <a:bodyPr/>
        <a:lstStyle/>
        <a:p>
          <a:endParaRPr kumimoji="1" lang="ja-JP" altLang="en-US"/>
        </a:p>
      </dgm:t>
    </dgm:pt>
    <dgm:pt modelId="{2D7F5962-4D20-4F3B-99F0-D3FFDA6C60F2}" type="pres">
      <dgm:prSet presAssocID="{AF6E7069-C0A8-4BF5-ADF6-0B3198792137}" presName="childText" presStyleLbl="revTx" presStyleIdx="0" presStyleCnt="2">
        <dgm:presLayoutVars>
          <dgm:bulletEnabled val="1"/>
        </dgm:presLayoutVars>
      </dgm:prSet>
      <dgm:spPr/>
      <dgm:t>
        <a:bodyPr/>
        <a:lstStyle/>
        <a:p>
          <a:endParaRPr kumimoji="1" lang="ja-JP" altLang="en-US"/>
        </a:p>
      </dgm:t>
    </dgm:pt>
    <dgm:pt modelId="{1C07DEC3-BD20-4B16-A144-C1E247D25B36}" type="pres">
      <dgm:prSet presAssocID="{C050BE9F-C527-4956-B98A-16A98A216E49}" presName="parentText" presStyleLbl="node1" presStyleIdx="1" presStyleCnt="2" custLinFactY="-100000" custLinFactNeighborY="-158444">
        <dgm:presLayoutVars>
          <dgm:chMax val="0"/>
          <dgm:bulletEnabled val="1"/>
        </dgm:presLayoutVars>
      </dgm:prSet>
      <dgm:spPr/>
      <dgm:t>
        <a:bodyPr/>
        <a:lstStyle/>
        <a:p>
          <a:endParaRPr kumimoji="1" lang="ja-JP" altLang="en-US"/>
        </a:p>
      </dgm:t>
    </dgm:pt>
    <dgm:pt modelId="{71815A16-98B9-445A-8981-F0BD03475063}" type="pres">
      <dgm:prSet presAssocID="{C050BE9F-C527-4956-B98A-16A98A216E49}" presName="childText" presStyleLbl="revTx" presStyleIdx="1" presStyleCnt="2">
        <dgm:presLayoutVars>
          <dgm:bulletEnabled val="1"/>
        </dgm:presLayoutVars>
      </dgm:prSet>
      <dgm:spPr/>
      <dgm:t>
        <a:bodyPr/>
        <a:lstStyle/>
        <a:p>
          <a:endParaRPr kumimoji="1" lang="ja-JP" altLang="en-US"/>
        </a:p>
      </dgm:t>
    </dgm:pt>
  </dgm:ptLst>
  <dgm:cxnLst>
    <dgm:cxn modelId="{49CF2589-F5F9-4220-BA2C-9AE2DF9C7554}" srcId="{62042922-07E6-4085-A6E6-F494D141FFE6}" destId="{C050BE9F-C527-4956-B98A-16A98A216E49}" srcOrd="1" destOrd="0" parTransId="{36A0DC73-AAE2-4C22-98AC-76F0E5298DA1}" sibTransId="{55A4A96F-783C-4303-A4E8-57922A2BC04E}"/>
    <dgm:cxn modelId="{2CA2BBE0-EF1F-400C-808F-F43095D3BC6F}" type="presOf" srcId="{AF6E7069-C0A8-4BF5-ADF6-0B3198792137}" destId="{87FF2595-7D50-44FD-9269-E956A95B8F8B}" srcOrd="0" destOrd="0" presId="urn:microsoft.com/office/officeart/2005/8/layout/vList2"/>
    <dgm:cxn modelId="{FBC0FCD5-1B6D-4EB3-94F3-2D5A590E9184}" type="presOf" srcId="{C050BE9F-C527-4956-B98A-16A98A216E49}" destId="{1C07DEC3-BD20-4B16-A144-C1E247D25B36}" srcOrd="0" destOrd="0" presId="urn:microsoft.com/office/officeart/2005/8/layout/vList2"/>
    <dgm:cxn modelId="{707102F4-92C9-4269-9C95-74AF66FAE22E}" type="presOf" srcId="{62042922-07E6-4085-A6E6-F494D141FFE6}" destId="{D5641194-0049-49CB-A6F7-012F3210401C}" srcOrd="0" destOrd="0" presId="urn:microsoft.com/office/officeart/2005/8/layout/vList2"/>
    <dgm:cxn modelId="{84C99CBA-8D96-4A10-83DA-880B6340004A}" srcId="{AF6E7069-C0A8-4BF5-ADF6-0B3198792137}" destId="{C8CD6D4E-4DF2-414F-AE69-2B025DAC5104}" srcOrd="0" destOrd="0" parTransId="{FEE9A849-DEB9-4776-9717-8DE902855FD2}" sibTransId="{C08BE78D-BB0D-4EEA-8120-050B7B8BF239}"/>
    <dgm:cxn modelId="{A577B56B-5336-4EC5-8ED4-99CC7F321FC2}" type="presOf" srcId="{C8CD6D4E-4DF2-414F-AE69-2B025DAC5104}" destId="{2D7F5962-4D20-4F3B-99F0-D3FFDA6C60F2}" srcOrd="0" destOrd="0" presId="urn:microsoft.com/office/officeart/2005/8/layout/vList2"/>
    <dgm:cxn modelId="{36C06755-B7C5-4211-99F3-C9EF4A9B6553}" type="presOf" srcId="{38B10A12-5777-4317-9DC9-592110CD4E85}" destId="{71815A16-98B9-445A-8981-F0BD03475063}" srcOrd="0" destOrd="0" presId="urn:microsoft.com/office/officeart/2005/8/layout/vList2"/>
    <dgm:cxn modelId="{DF3773A2-378A-4B19-82CB-8C28134E0F61}" srcId="{C050BE9F-C527-4956-B98A-16A98A216E49}" destId="{38B10A12-5777-4317-9DC9-592110CD4E85}" srcOrd="0" destOrd="0" parTransId="{98D23481-C2DC-4388-8A8B-F20E64D74405}" sibTransId="{C085EB16-509E-4B66-AD25-550E12239886}"/>
    <dgm:cxn modelId="{6160BF24-F5A6-4825-9917-C5AFB23B101E}" srcId="{62042922-07E6-4085-A6E6-F494D141FFE6}" destId="{AF6E7069-C0A8-4BF5-ADF6-0B3198792137}" srcOrd="0" destOrd="0" parTransId="{6B12D65C-4FED-4080-8AB8-BEC727D65433}" sibTransId="{81CFD833-2D18-4783-A076-69169A8EAB77}"/>
    <dgm:cxn modelId="{0191E139-A62C-410E-9620-A7AD2399A48B}" type="presParOf" srcId="{D5641194-0049-49CB-A6F7-012F3210401C}" destId="{87FF2595-7D50-44FD-9269-E956A95B8F8B}" srcOrd="0" destOrd="0" presId="urn:microsoft.com/office/officeart/2005/8/layout/vList2"/>
    <dgm:cxn modelId="{69823105-C090-4269-A142-8B4D4023683E}" type="presParOf" srcId="{D5641194-0049-49CB-A6F7-012F3210401C}" destId="{2D7F5962-4D20-4F3B-99F0-D3FFDA6C60F2}" srcOrd="1" destOrd="0" presId="urn:microsoft.com/office/officeart/2005/8/layout/vList2"/>
    <dgm:cxn modelId="{1BB3F3E2-27CA-494C-8CB2-ABD2D0C2CB04}" type="presParOf" srcId="{D5641194-0049-49CB-A6F7-012F3210401C}" destId="{1C07DEC3-BD20-4B16-A144-C1E247D25B36}" srcOrd="2" destOrd="0" presId="urn:microsoft.com/office/officeart/2005/8/layout/vList2"/>
    <dgm:cxn modelId="{6C644DD2-1BCA-45C0-AF36-28E401DFFCD7}" type="presParOf" srcId="{D5641194-0049-49CB-A6F7-012F3210401C}" destId="{71815A16-98B9-445A-8981-F0BD03475063}"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EFBC4A-C17D-47ED-B938-F5A7ADCEC1CB}">
      <dsp:nvSpPr>
        <dsp:cNvPr id="0" name=""/>
        <dsp:cNvSpPr/>
      </dsp:nvSpPr>
      <dsp:spPr>
        <a:xfrm>
          <a:off x="172408" y="632655"/>
          <a:ext cx="650169" cy="650169"/>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723D502C-2F52-4902-98A3-DD8651B92181}">
      <dsp:nvSpPr>
        <dsp:cNvPr id="0" name=""/>
        <dsp:cNvSpPr/>
      </dsp:nvSpPr>
      <dsp:spPr>
        <a:xfrm>
          <a:off x="497493" y="632655"/>
          <a:ext cx="3468893" cy="6501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5400" rIns="0" bIns="25400" numCol="1" spcCol="1270" anchor="ctr" anchorCtr="0">
          <a:noAutofit/>
        </a:bodyPr>
        <a:lstStyle/>
        <a:p>
          <a:pPr lvl="0" algn="l" defTabSz="889000">
            <a:lnSpc>
              <a:spcPct val="90000"/>
            </a:lnSpc>
            <a:spcBef>
              <a:spcPct val="0"/>
            </a:spcBef>
            <a:spcAft>
              <a:spcPct val="35000"/>
            </a:spcAft>
          </a:pPr>
          <a:r>
            <a:rPr lang="ja-JP" altLang="en-US" sz="2000" b="1" kern="1200" dirty="0" smtClean="0"/>
            <a:t>残業代請求</a:t>
          </a:r>
          <a:endParaRPr lang="en-US" altLang="ja-JP" sz="2000" b="1" kern="1200" dirty="0" smtClean="0"/>
        </a:p>
      </dsp:txBody>
      <dsp:txXfrm>
        <a:off x="497493" y="632655"/>
        <a:ext cx="3468893" cy="650169"/>
      </dsp:txXfrm>
    </dsp:sp>
    <dsp:sp modelId="{28BBA94B-4247-4312-A7E4-E54CA2A2349B}">
      <dsp:nvSpPr>
        <dsp:cNvPr id="0" name=""/>
        <dsp:cNvSpPr/>
      </dsp:nvSpPr>
      <dsp:spPr>
        <a:xfrm>
          <a:off x="172408" y="1282824"/>
          <a:ext cx="650169" cy="650169"/>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2275B127-27E0-4F1C-AF59-F45060F5140B}">
      <dsp:nvSpPr>
        <dsp:cNvPr id="0" name=""/>
        <dsp:cNvSpPr/>
      </dsp:nvSpPr>
      <dsp:spPr>
        <a:xfrm>
          <a:off x="497493" y="1282824"/>
          <a:ext cx="3468893" cy="6501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5400" rIns="0" bIns="25400" numCol="1" spcCol="1270" anchor="ctr" anchorCtr="0">
          <a:noAutofit/>
        </a:bodyPr>
        <a:lstStyle/>
        <a:p>
          <a:pPr lvl="0" algn="l" defTabSz="889000">
            <a:lnSpc>
              <a:spcPct val="90000"/>
            </a:lnSpc>
            <a:spcBef>
              <a:spcPct val="0"/>
            </a:spcBef>
            <a:spcAft>
              <a:spcPct val="35000"/>
            </a:spcAft>
          </a:pPr>
          <a:r>
            <a:rPr lang="ja-JP" altLang="en-US" sz="2000" b="1" kern="1200" dirty="0" smtClean="0"/>
            <a:t>解雇無効・懲戒処分無効確認請求</a:t>
          </a:r>
          <a:endParaRPr lang="en-US" altLang="ja-JP" sz="2000" b="1" kern="1200" dirty="0" smtClean="0"/>
        </a:p>
      </dsp:txBody>
      <dsp:txXfrm>
        <a:off x="497493" y="1282824"/>
        <a:ext cx="3468893" cy="650169"/>
      </dsp:txXfrm>
    </dsp:sp>
    <dsp:sp modelId="{8A212CA9-BC3E-4BEF-9B5F-67D10C3CC347}">
      <dsp:nvSpPr>
        <dsp:cNvPr id="0" name=""/>
        <dsp:cNvSpPr/>
      </dsp:nvSpPr>
      <dsp:spPr>
        <a:xfrm>
          <a:off x="172408" y="1932994"/>
          <a:ext cx="650169" cy="650169"/>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C82F643B-CCE0-4085-AA69-B96619864D6F}">
      <dsp:nvSpPr>
        <dsp:cNvPr id="0" name=""/>
        <dsp:cNvSpPr/>
      </dsp:nvSpPr>
      <dsp:spPr>
        <a:xfrm>
          <a:off x="497493" y="1932994"/>
          <a:ext cx="3468893" cy="6501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5400" rIns="0" bIns="25400" numCol="1" spcCol="1270" anchor="ctr" anchorCtr="0">
          <a:noAutofit/>
        </a:bodyPr>
        <a:lstStyle/>
        <a:p>
          <a:pPr lvl="0" algn="l" defTabSz="889000">
            <a:lnSpc>
              <a:spcPct val="90000"/>
            </a:lnSpc>
            <a:spcBef>
              <a:spcPct val="0"/>
            </a:spcBef>
            <a:spcAft>
              <a:spcPct val="35000"/>
            </a:spcAft>
          </a:pPr>
          <a:r>
            <a:rPr lang="ja-JP" altLang="en-US" sz="2000" b="1" kern="1200" dirty="0" smtClean="0"/>
            <a:t>セクハラ・パワハラ問題</a:t>
          </a:r>
          <a:endParaRPr lang="en-US" altLang="ja-JP" sz="2000" b="1" kern="1200" dirty="0" smtClean="0"/>
        </a:p>
      </dsp:txBody>
      <dsp:txXfrm>
        <a:off x="497493" y="1932994"/>
        <a:ext cx="3468893" cy="650169"/>
      </dsp:txXfrm>
    </dsp:sp>
    <dsp:sp modelId="{3F1D76A6-84B1-4762-B520-2E8AD91C863F}">
      <dsp:nvSpPr>
        <dsp:cNvPr id="0" name=""/>
        <dsp:cNvSpPr/>
      </dsp:nvSpPr>
      <dsp:spPr>
        <a:xfrm>
          <a:off x="172408" y="2583164"/>
          <a:ext cx="650169" cy="650169"/>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85DF6523-D26A-4730-8017-D43F0FF8992D}">
      <dsp:nvSpPr>
        <dsp:cNvPr id="0" name=""/>
        <dsp:cNvSpPr/>
      </dsp:nvSpPr>
      <dsp:spPr>
        <a:xfrm>
          <a:off x="497493" y="2583164"/>
          <a:ext cx="3468893" cy="6501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5400" rIns="0" bIns="25400" numCol="1" spcCol="1270" anchor="ctr" anchorCtr="0">
          <a:noAutofit/>
        </a:bodyPr>
        <a:lstStyle/>
        <a:p>
          <a:pPr lvl="0" algn="l" defTabSz="889000">
            <a:lnSpc>
              <a:spcPct val="90000"/>
            </a:lnSpc>
            <a:spcBef>
              <a:spcPct val="0"/>
            </a:spcBef>
            <a:spcAft>
              <a:spcPct val="35000"/>
            </a:spcAft>
          </a:pPr>
          <a:r>
            <a:rPr lang="ja-JP" altLang="en-US" sz="2000" b="1" kern="1200" dirty="0" smtClean="0"/>
            <a:t>情報漏洩、利用者への虐待事故</a:t>
          </a:r>
          <a:endParaRPr lang="en-US" altLang="ja-JP" sz="2000" b="1" kern="1200" dirty="0" smtClean="0"/>
        </a:p>
      </dsp:txBody>
      <dsp:txXfrm>
        <a:off x="497493" y="2583164"/>
        <a:ext cx="3468893" cy="650169"/>
      </dsp:txXfrm>
    </dsp:sp>
    <dsp:sp modelId="{405B972C-2E4D-484E-9C31-3214D90244B1}">
      <dsp:nvSpPr>
        <dsp:cNvPr id="0" name=""/>
        <dsp:cNvSpPr/>
      </dsp:nvSpPr>
      <dsp:spPr>
        <a:xfrm>
          <a:off x="172408" y="3233334"/>
          <a:ext cx="650169" cy="650169"/>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4EEF8593-D0CC-47CA-8CF7-65DB7C0C93F4}">
      <dsp:nvSpPr>
        <dsp:cNvPr id="0" name=""/>
        <dsp:cNvSpPr/>
      </dsp:nvSpPr>
      <dsp:spPr>
        <a:xfrm>
          <a:off x="497493" y="3233334"/>
          <a:ext cx="3468893" cy="6501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5400" rIns="0" bIns="25400" numCol="1" spcCol="1270" anchor="ctr" anchorCtr="0">
          <a:noAutofit/>
        </a:bodyPr>
        <a:lstStyle/>
        <a:p>
          <a:pPr lvl="0" algn="l" defTabSz="889000">
            <a:lnSpc>
              <a:spcPct val="90000"/>
            </a:lnSpc>
            <a:spcBef>
              <a:spcPct val="0"/>
            </a:spcBef>
            <a:spcAft>
              <a:spcPct val="35000"/>
            </a:spcAft>
          </a:pPr>
          <a:r>
            <a:rPr lang="ja-JP" altLang="en-US" sz="2000" b="1" kern="1200" dirty="0" smtClean="0"/>
            <a:t>介護事故（転倒・誤嚥）</a:t>
          </a:r>
          <a:endParaRPr lang="en-US" altLang="ja-JP" sz="2000" b="1" kern="1200" dirty="0" smtClean="0"/>
        </a:p>
      </dsp:txBody>
      <dsp:txXfrm>
        <a:off x="497493" y="3233334"/>
        <a:ext cx="3468893" cy="65016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6941AD-EE38-43A3-B781-B3830C446D6E}">
      <dsp:nvSpPr>
        <dsp:cNvPr id="0" name=""/>
        <dsp:cNvSpPr/>
      </dsp:nvSpPr>
      <dsp:spPr>
        <a:xfrm>
          <a:off x="3327757" y="1725"/>
          <a:ext cx="1758370" cy="114294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ja-JP" altLang="en-US" sz="1600" b="1" kern="1200" dirty="0" smtClean="0"/>
            <a:t>経営の安定化</a:t>
          </a:r>
          <a:endParaRPr lang="ja-JP" altLang="en-US" sz="1600" b="1" kern="1200" dirty="0"/>
        </a:p>
      </dsp:txBody>
      <dsp:txXfrm>
        <a:off x="3383551" y="57519"/>
        <a:ext cx="1646782" cy="1031352"/>
      </dsp:txXfrm>
    </dsp:sp>
    <dsp:sp modelId="{AEDBE4CE-D2E7-4999-BB69-107FA29A1E60}">
      <dsp:nvSpPr>
        <dsp:cNvPr id="0" name=""/>
        <dsp:cNvSpPr/>
      </dsp:nvSpPr>
      <dsp:spPr>
        <a:xfrm>
          <a:off x="1922020" y="573195"/>
          <a:ext cx="4569844" cy="4569844"/>
        </a:xfrm>
        <a:custGeom>
          <a:avLst/>
          <a:gdLst/>
          <a:ahLst/>
          <a:cxnLst/>
          <a:rect l="0" t="0" r="0" b="0"/>
          <a:pathLst>
            <a:path>
              <a:moveTo>
                <a:pt x="3176205" y="181001"/>
              </a:moveTo>
              <a:arcTo wR="2284922" hR="2284922" stAng="17577537" swAng="1963014"/>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53CE115-1A35-442E-8970-8ACD9D66A93D}">
      <dsp:nvSpPr>
        <dsp:cNvPr id="0" name=""/>
        <dsp:cNvSpPr/>
      </dsp:nvSpPr>
      <dsp:spPr>
        <a:xfrm>
          <a:off x="5500847" y="1580567"/>
          <a:ext cx="1758370" cy="114294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ja-JP" altLang="en-US" sz="1600" b="1" kern="1200" dirty="0" smtClean="0"/>
            <a:t>待遇の改善</a:t>
          </a:r>
          <a:endParaRPr lang="ja-JP" altLang="en-US" sz="1600" b="1" kern="1200" dirty="0"/>
        </a:p>
      </dsp:txBody>
      <dsp:txXfrm>
        <a:off x="5556641" y="1636361"/>
        <a:ext cx="1646782" cy="1031352"/>
      </dsp:txXfrm>
    </dsp:sp>
    <dsp:sp modelId="{581A28FC-EB80-45AD-AA2D-406BD7A56C97}">
      <dsp:nvSpPr>
        <dsp:cNvPr id="0" name=""/>
        <dsp:cNvSpPr/>
      </dsp:nvSpPr>
      <dsp:spPr>
        <a:xfrm>
          <a:off x="1922020" y="573195"/>
          <a:ext cx="4569844" cy="4569844"/>
        </a:xfrm>
        <a:custGeom>
          <a:avLst/>
          <a:gdLst/>
          <a:ahLst/>
          <a:cxnLst/>
          <a:rect l="0" t="0" r="0" b="0"/>
          <a:pathLst>
            <a:path>
              <a:moveTo>
                <a:pt x="4566691" y="2164925"/>
              </a:moveTo>
              <a:arcTo wR="2284922" hR="2284922" stAng="21419378" swAng="2197437"/>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9480D28-4372-483B-BBC3-CD4AF9A4CA61}">
      <dsp:nvSpPr>
        <dsp:cNvPr id="0" name=""/>
        <dsp:cNvSpPr/>
      </dsp:nvSpPr>
      <dsp:spPr>
        <a:xfrm>
          <a:off x="4670801" y="4135188"/>
          <a:ext cx="1758370" cy="114294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ja-JP" altLang="en-US" sz="1600" b="1" kern="1200" dirty="0" smtClean="0"/>
            <a:t>優秀な人材の確保</a:t>
          </a:r>
          <a:endParaRPr lang="ja-JP" altLang="en-US" sz="1600" b="1" kern="1200" dirty="0"/>
        </a:p>
      </dsp:txBody>
      <dsp:txXfrm>
        <a:off x="4726595" y="4190982"/>
        <a:ext cx="1646782" cy="1031352"/>
      </dsp:txXfrm>
    </dsp:sp>
    <dsp:sp modelId="{F676B54D-D028-4E09-92EC-CBE660218D92}">
      <dsp:nvSpPr>
        <dsp:cNvPr id="0" name=""/>
        <dsp:cNvSpPr/>
      </dsp:nvSpPr>
      <dsp:spPr>
        <a:xfrm>
          <a:off x="1922020" y="573195"/>
          <a:ext cx="4569844" cy="4569844"/>
        </a:xfrm>
        <a:custGeom>
          <a:avLst/>
          <a:gdLst/>
          <a:ahLst/>
          <a:cxnLst/>
          <a:rect l="0" t="0" r="0" b="0"/>
          <a:pathLst>
            <a:path>
              <a:moveTo>
                <a:pt x="2741457" y="4523771"/>
              </a:moveTo>
              <a:arcTo wR="2284922" hR="2284922" stAng="4708473" swAng="1107466"/>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B66BD36-3DA3-4909-8000-64D985BA9EDE}">
      <dsp:nvSpPr>
        <dsp:cNvPr id="0" name=""/>
        <dsp:cNvSpPr/>
      </dsp:nvSpPr>
      <dsp:spPr>
        <a:xfrm>
          <a:off x="1804059" y="4135188"/>
          <a:ext cx="2119680" cy="1142940"/>
        </a:xfrm>
        <a:prstGeom prst="roundRect">
          <a:avLst/>
        </a:prstGeom>
        <a:gradFill rotWithShape="1">
          <a:gsLst>
            <a:gs pos="0">
              <a:schemeClr val="accent6">
                <a:tint val="65000"/>
                <a:lumMod val="110000"/>
              </a:schemeClr>
            </a:gs>
            <a:gs pos="88000">
              <a:schemeClr val="accent6">
                <a:tint val="90000"/>
              </a:schemeClr>
            </a:gs>
          </a:gsLst>
          <a:lin ang="5400000" scaled="0"/>
        </a:gradFill>
        <a:ln w="12700" cap="rnd" cmpd="sng" algn="ctr">
          <a:solidFill>
            <a:schemeClr val="accent6"/>
          </a:solidFill>
          <a:prstDash val="solid"/>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ja-JP" altLang="en-US" sz="1600" b="1" kern="1200" dirty="0" smtClean="0">
              <a:solidFill>
                <a:schemeClr val="tx1"/>
              </a:solidFill>
            </a:rPr>
            <a:t>法令を遵守した</a:t>
          </a:r>
          <a:endParaRPr lang="en-US" altLang="ja-JP" sz="1600" b="1" kern="1200" dirty="0" smtClean="0">
            <a:solidFill>
              <a:schemeClr val="tx1"/>
            </a:solidFill>
          </a:endParaRPr>
        </a:p>
        <a:p>
          <a:pPr lvl="0" algn="ctr" defTabSz="711200">
            <a:lnSpc>
              <a:spcPct val="90000"/>
            </a:lnSpc>
            <a:spcBef>
              <a:spcPct val="0"/>
            </a:spcBef>
            <a:spcAft>
              <a:spcPct val="35000"/>
            </a:spcAft>
          </a:pPr>
          <a:r>
            <a:rPr lang="ja-JP" altLang="en-US" sz="1600" b="1" kern="1200" dirty="0" smtClean="0">
              <a:solidFill>
                <a:schemeClr val="tx1"/>
              </a:solidFill>
            </a:rPr>
            <a:t>労務環境（ルール）</a:t>
          </a:r>
          <a:endParaRPr lang="en-US" altLang="ja-JP" sz="1600" b="1" kern="1200" dirty="0" smtClean="0">
            <a:solidFill>
              <a:schemeClr val="tx1"/>
            </a:solidFill>
          </a:endParaRPr>
        </a:p>
        <a:p>
          <a:pPr lvl="0" algn="ctr" defTabSz="711200">
            <a:lnSpc>
              <a:spcPct val="90000"/>
            </a:lnSpc>
            <a:spcBef>
              <a:spcPct val="0"/>
            </a:spcBef>
            <a:spcAft>
              <a:spcPct val="35000"/>
            </a:spcAft>
          </a:pPr>
          <a:r>
            <a:rPr lang="ja-JP" altLang="en-US" sz="1600" b="1" kern="1200" dirty="0" smtClean="0">
              <a:solidFill>
                <a:schemeClr val="tx1"/>
              </a:solidFill>
            </a:rPr>
            <a:t>整備</a:t>
          </a:r>
          <a:endParaRPr lang="ja-JP" altLang="en-US" sz="1600" b="1" kern="1200" dirty="0">
            <a:solidFill>
              <a:schemeClr val="tx1"/>
            </a:solidFill>
          </a:endParaRPr>
        </a:p>
      </dsp:txBody>
      <dsp:txXfrm>
        <a:off x="1859853" y="4190982"/>
        <a:ext cx="2008092" cy="1031352"/>
      </dsp:txXfrm>
    </dsp:sp>
    <dsp:sp modelId="{EF8F194D-949B-4D70-A97B-10B12175CD8E}">
      <dsp:nvSpPr>
        <dsp:cNvPr id="0" name=""/>
        <dsp:cNvSpPr/>
      </dsp:nvSpPr>
      <dsp:spPr>
        <a:xfrm>
          <a:off x="1922020" y="573195"/>
          <a:ext cx="4569844" cy="4569844"/>
        </a:xfrm>
        <a:custGeom>
          <a:avLst/>
          <a:gdLst/>
          <a:ahLst/>
          <a:cxnLst/>
          <a:rect l="0" t="0" r="0" b="0"/>
          <a:pathLst>
            <a:path>
              <a:moveTo>
                <a:pt x="382061" y="3549830"/>
              </a:moveTo>
              <a:arcTo wR="2284922" hR="2284922" stAng="8783185" swAng="2197437"/>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C0B3EAF-746E-4355-A239-D909EC72A8B1}">
      <dsp:nvSpPr>
        <dsp:cNvPr id="0" name=""/>
        <dsp:cNvSpPr/>
      </dsp:nvSpPr>
      <dsp:spPr>
        <a:xfrm>
          <a:off x="1154667" y="1580567"/>
          <a:ext cx="1758370" cy="114294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ja-JP" altLang="en-US" sz="1600" b="1" kern="1200" dirty="0" smtClean="0"/>
            <a:t>その他諸々</a:t>
          </a:r>
          <a:endParaRPr lang="ja-JP" altLang="en-US" sz="1600" b="1" kern="1200" dirty="0"/>
        </a:p>
      </dsp:txBody>
      <dsp:txXfrm>
        <a:off x="1210461" y="1636361"/>
        <a:ext cx="1646782" cy="1031352"/>
      </dsp:txXfrm>
    </dsp:sp>
    <dsp:sp modelId="{29A4D46D-469C-4E32-8AAF-69B7E2ABDAC6}">
      <dsp:nvSpPr>
        <dsp:cNvPr id="0" name=""/>
        <dsp:cNvSpPr/>
      </dsp:nvSpPr>
      <dsp:spPr>
        <a:xfrm>
          <a:off x="1922020" y="573195"/>
          <a:ext cx="4569844" cy="4569844"/>
        </a:xfrm>
        <a:custGeom>
          <a:avLst/>
          <a:gdLst/>
          <a:ahLst/>
          <a:cxnLst/>
          <a:rect l="0" t="0" r="0" b="0"/>
          <a:pathLst>
            <a:path>
              <a:moveTo>
                <a:pt x="397894" y="996513"/>
              </a:moveTo>
              <a:arcTo wR="2284922" hR="2284922" stAng="12859449" swAng="1963014"/>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FC698F-049E-469C-9C52-1C1FDEF4F7D7}">
      <dsp:nvSpPr>
        <dsp:cNvPr id="0" name=""/>
        <dsp:cNvSpPr/>
      </dsp:nvSpPr>
      <dsp:spPr>
        <a:xfrm>
          <a:off x="717919" y="0"/>
          <a:ext cx="8136423" cy="2450094"/>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1361C3B-ACEE-4ACD-BB0E-06761DB72279}">
      <dsp:nvSpPr>
        <dsp:cNvPr id="0" name=""/>
        <dsp:cNvSpPr/>
      </dsp:nvSpPr>
      <dsp:spPr>
        <a:xfrm>
          <a:off x="4790" y="735028"/>
          <a:ext cx="2304260" cy="98003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kumimoji="1" lang="ja-JP" altLang="en-US" sz="1100" kern="1200" dirty="0" smtClean="0"/>
            <a:t>就業規則案の作成</a:t>
          </a:r>
          <a:endParaRPr kumimoji="1" lang="ja-JP" altLang="en-US" sz="1100" kern="1200" dirty="0"/>
        </a:p>
      </dsp:txBody>
      <dsp:txXfrm>
        <a:off x="52631" y="782869"/>
        <a:ext cx="2208578" cy="884355"/>
      </dsp:txXfrm>
    </dsp:sp>
    <dsp:sp modelId="{F667E338-B46B-4536-BB81-6ED1770D1463}">
      <dsp:nvSpPr>
        <dsp:cNvPr id="0" name=""/>
        <dsp:cNvSpPr/>
      </dsp:nvSpPr>
      <dsp:spPr>
        <a:xfrm>
          <a:off x="2424264" y="735028"/>
          <a:ext cx="2304260" cy="98003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kumimoji="1" lang="ja-JP" altLang="en-US" sz="1100" kern="1200" dirty="0" smtClean="0"/>
            <a:t>過半数組合（ない場合は過半数の労働者の代表者）の意見聴取</a:t>
          </a:r>
          <a:endParaRPr kumimoji="1" lang="ja-JP" altLang="en-US" sz="1100" kern="1200" dirty="0"/>
        </a:p>
      </dsp:txBody>
      <dsp:txXfrm>
        <a:off x="2472105" y="782869"/>
        <a:ext cx="2208578" cy="884355"/>
      </dsp:txXfrm>
    </dsp:sp>
    <dsp:sp modelId="{D5288FDA-04BE-46D6-8CC7-38DB1A92C8E1}">
      <dsp:nvSpPr>
        <dsp:cNvPr id="0" name=""/>
        <dsp:cNvSpPr/>
      </dsp:nvSpPr>
      <dsp:spPr>
        <a:xfrm>
          <a:off x="4843738" y="735028"/>
          <a:ext cx="2304260" cy="98003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kumimoji="1" lang="ja-JP" altLang="en-US" sz="1100" kern="1200" dirty="0" smtClean="0"/>
            <a:t>所轄の労働基準監督署長への届出</a:t>
          </a:r>
          <a:endParaRPr kumimoji="1" lang="ja-JP" altLang="en-US" sz="1100" kern="1200" dirty="0"/>
        </a:p>
      </dsp:txBody>
      <dsp:txXfrm>
        <a:off x="4891579" y="782869"/>
        <a:ext cx="2208578" cy="884355"/>
      </dsp:txXfrm>
    </dsp:sp>
    <dsp:sp modelId="{EB0A1110-FEA1-42D1-9498-5CC117E504EA}">
      <dsp:nvSpPr>
        <dsp:cNvPr id="0" name=""/>
        <dsp:cNvSpPr/>
      </dsp:nvSpPr>
      <dsp:spPr>
        <a:xfrm>
          <a:off x="7263211" y="735028"/>
          <a:ext cx="2304260" cy="98003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kumimoji="1" lang="ja-JP" altLang="en-US" sz="1100" kern="1200" dirty="0" smtClean="0"/>
            <a:t>労働者への周知</a:t>
          </a:r>
          <a:endParaRPr kumimoji="1" lang="ja-JP" altLang="en-US" sz="1100" kern="1200" dirty="0"/>
        </a:p>
      </dsp:txBody>
      <dsp:txXfrm>
        <a:off x="7311052" y="782869"/>
        <a:ext cx="2208578" cy="88435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572FD5-3227-4061-A3A1-E37C0E9C8AD9}">
      <dsp:nvSpPr>
        <dsp:cNvPr id="0" name=""/>
        <dsp:cNvSpPr/>
      </dsp:nvSpPr>
      <dsp:spPr>
        <a:xfrm>
          <a:off x="0" y="324264"/>
          <a:ext cx="8917550" cy="478800"/>
        </a:xfrm>
        <a:prstGeom prst="rect">
          <a:avLst/>
        </a:prstGeom>
        <a:solidFill>
          <a:schemeClr val="accent4">
            <a:alpha val="90000"/>
            <a:tint val="40000"/>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147B4E0-7CFE-42E7-ADBF-717C8D6F8D95}">
      <dsp:nvSpPr>
        <dsp:cNvPr id="0" name=""/>
        <dsp:cNvSpPr/>
      </dsp:nvSpPr>
      <dsp:spPr>
        <a:xfrm>
          <a:off x="445877" y="43824"/>
          <a:ext cx="6242285" cy="560880"/>
        </a:xfrm>
        <a:prstGeom prst="roundRect">
          <a:avLst/>
        </a:prstGeom>
        <a:solidFill>
          <a:schemeClr val="lt1">
            <a:hueOff val="0"/>
            <a:satOff val="0"/>
            <a:lumOff val="0"/>
            <a:alphaOff val="0"/>
          </a:schemeClr>
        </a:solidFill>
        <a:ln w="19050" cap="rnd"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5944" tIns="0" rIns="235944" bIns="0" numCol="1" spcCol="1270" anchor="ctr" anchorCtr="0">
          <a:noAutofit/>
        </a:bodyPr>
        <a:lstStyle/>
        <a:p>
          <a:pPr lvl="0" algn="l" defTabSz="844550">
            <a:lnSpc>
              <a:spcPct val="90000"/>
            </a:lnSpc>
            <a:spcBef>
              <a:spcPct val="0"/>
            </a:spcBef>
            <a:spcAft>
              <a:spcPct val="35000"/>
            </a:spcAft>
          </a:pPr>
          <a:r>
            <a:rPr kumimoji="1" lang="ja-JP" altLang="en-US" sz="1900" kern="1200" dirty="0" smtClean="0"/>
            <a:t>評判（レピュテーション）・信用の失墜</a:t>
          </a:r>
          <a:endParaRPr kumimoji="1" lang="ja-JP" altLang="en-US" sz="1900" kern="1200" dirty="0"/>
        </a:p>
      </dsp:txBody>
      <dsp:txXfrm>
        <a:off x="473257" y="71204"/>
        <a:ext cx="6187525" cy="506120"/>
      </dsp:txXfrm>
    </dsp:sp>
    <dsp:sp modelId="{1D74E767-C4CB-4BAB-9EB8-6AC1BE3CB479}">
      <dsp:nvSpPr>
        <dsp:cNvPr id="0" name=""/>
        <dsp:cNvSpPr/>
      </dsp:nvSpPr>
      <dsp:spPr>
        <a:xfrm>
          <a:off x="0" y="1186104"/>
          <a:ext cx="8917550" cy="478800"/>
        </a:xfrm>
        <a:prstGeom prst="rect">
          <a:avLst/>
        </a:prstGeom>
        <a:solidFill>
          <a:schemeClr val="accent4">
            <a:alpha val="90000"/>
            <a:tint val="40000"/>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078703F-6100-4B5C-AC85-2F1B204CFF38}">
      <dsp:nvSpPr>
        <dsp:cNvPr id="0" name=""/>
        <dsp:cNvSpPr/>
      </dsp:nvSpPr>
      <dsp:spPr>
        <a:xfrm>
          <a:off x="445877" y="905664"/>
          <a:ext cx="6242285" cy="560880"/>
        </a:xfrm>
        <a:prstGeom prst="roundRect">
          <a:avLst/>
        </a:prstGeom>
        <a:solidFill>
          <a:schemeClr val="lt1">
            <a:hueOff val="0"/>
            <a:satOff val="0"/>
            <a:lumOff val="0"/>
            <a:alphaOff val="0"/>
          </a:schemeClr>
        </a:solidFill>
        <a:ln w="19050" cap="rnd"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5944" tIns="0" rIns="235944" bIns="0" numCol="1" spcCol="1270" anchor="ctr" anchorCtr="0">
          <a:noAutofit/>
        </a:bodyPr>
        <a:lstStyle/>
        <a:p>
          <a:pPr lvl="0" algn="l" defTabSz="844550">
            <a:lnSpc>
              <a:spcPct val="90000"/>
            </a:lnSpc>
            <a:spcBef>
              <a:spcPct val="0"/>
            </a:spcBef>
            <a:spcAft>
              <a:spcPct val="35000"/>
            </a:spcAft>
          </a:pPr>
          <a:r>
            <a:rPr kumimoji="1" lang="ja-JP" altLang="en-US" sz="1900" kern="1200" dirty="0" smtClean="0"/>
            <a:t>利用者・家族との関係悪化</a:t>
          </a:r>
          <a:endParaRPr kumimoji="1" lang="ja-JP" altLang="en-US" sz="1900" kern="1200" dirty="0"/>
        </a:p>
      </dsp:txBody>
      <dsp:txXfrm>
        <a:off x="473257" y="933044"/>
        <a:ext cx="6187525" cy="506120"/>
      </dsp:txXfrm>
    </dsp:sp>
    <dsp:sp modelId="{BE146810-606E-4D6B-9572-6484D7A897D9}">
      <dsp:nvSpPr>
        <dsp:cNvPr id="0" name=""/>
        <dsp:cNvSpPr/>
      </dsp:nvSpPr>
      <dsp:spPr>
        <a:xfrm>
          <a:off x="0" y="2047944"/>
          <a:ext cx="8917550" cy="478800"/>
        </a:xfrm>
        <a:prstGeom prst="rect">
          <a:avLst/>
        </a:prstGeom>
        <a:solidFill>
          <a:schemeClr val="accent4">
            <a:alpha val="90000"/>
            <a:tint val="40000"/>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C15A854-E677-4EAA-A94F-D2BD2339E304}">
      <dsp:nvSpPr>
        <dsp:cNvPr id="0" name=""/>
        <dsp:cNvSpPr/>
      </dsp:nvSpPr>
      <dsp:spPr>
        <a:xfrm>
          <a:off x="445877" y="1767504"/>
          <a:ext cx="6242285" cy="560880"/>
        </a:xfrm>
        <a:prstGeom prst="roundRect">
          <a:avLst/>
        </a:prstGeom>
        <a:solidFill>
          <a:schemeClr val="lt1">
            <a:hueOff val="0"/>
            <a:satOff val="0"/>
            <a:lumOff val="0"/>
            <a:alphaOff val="0"/>
          </a:schemeClr>
        </a:solidFill>
        <a:ln w="19050" cap="rnd"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5944" tIns="0" rIns="235944" bIns="0" numCol="1" spcCol="1270" anchor="ctr" anchorCtr="0">
          <a:noAutofit/>
        </a:bodyPr>
        <a:lstStyle/>
        <a:p>
          <a:pPr lvl="0" algn="l" defTabSz="844550">
            <a:lnSpc>
              <a:spcPct val="90000"/>
            </a:lnSpc>
            <a:spcBef>
              <a:spcPct val="0"/>
            </a:spcBef>
            <a:spcAft>
              <a:spcPct val="35000"/>
            </a:spcAft>
          </a:pPr>
          <a:r>
            <a:rPr kumimoji="1" lang="ja-JP" altLang="en-US" sz="1900" kern="1200" dirty="0" smtClean="0"/>
            <a:t>利用者の減少</a:t>
          </a:r>
          <a:endParaRPr kumimoji="1" lang="ja-JP" altLang="en-US" sz="1900" kern="1200" dirty="0"/>
        </a:p>
      </dsp:txBody>
      <dsp:txXfrm>
        <a:off x="473257" y="1794884"/>
        <a:ext cx="6187525" cy="506120"/>
      </dsp:txXfrm>
    </dsp:sp>
    <dsp:sp modelId="{8D5169D8-1C5D-4E7A-8E8C-52EA58FFAFC7}">
      <dsp:nvSpPr>
        <dsp:cNvPr id="0" name=""/>
        <dsp:cNvSpPr/>
      </dsp:nvSpPr>
      <dsp:spPr>
        <a:xfrm>
          <a:off x="0" y="2909784"/>
          <a:ext cx="8917550" cy="478800"/>
        </a:xfrm>
        <a:prstGeom prst="rect">
          <a:avLst/>
        </a:prstGeom>
        <a:solidFill>
          <a:schemeClr val="accent4">
            <a:alpha val="90000"/>
            <a:tint val="40000"/>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8F9B7B0-FAA2-44F6-8B12-E2B4D748D796}">
      <dsp:nvSpPr>
        <dsp:cNvPr id="0" name=""/>
        <dsp:cNvSpPr/>
      </dsp:nvSpPr>
      <dsp:spPr>
        <a:xfrm>
          <a:off x="445877" y="2629344"/>
          <a:ext cx="6242285" cy="560880"/>
        </a:xfrm>
        <a:prstGeom prst="roundRect">
          <a:avLst/>
        </a:prstGeom>
        <a:solidFill>
          <a:schemeClr val="lt1">
            <a:hueOff val="0"/>
            <a:satOff val="0"/>
            <a:lumOff val="0"/>
            <a:alphaOff val="0"/>
          </a:schemeClr>
        </a:solidFill>
        <a:ln w="19050" cap="rnd"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5944" tIns="0" rIns="235944" bIns="0" numCol="1" spcCol="1270" anchor="ctr" anchorCtr="0">
          <a:noAutofit/>
        </a:bodyPr>
        <a:lstStyle/>
        <a:p>
          <a:pPr lvl="0" algn="l" defTabSz="844550">
            <a:lnSpc>
              <a:spcPct val="90000"/>
            </a:lnSpc>
            <a:spcBef>
              <a:spcPct val="0"/>
            </a:spcBef>
            <a:spcAft>
              <a:spcPct val="35000"/>
            </a:spcAft>
          </a:pPr>
          <a:r>
            <a:rPr kumimoji="1" lang="ja-JP" altLang="en-US" sz="1900" kern="1200" dirty="0" smtClean="0"/>
            <a:t>損害賠償など被害者からの請求</a:t>
          </a:r>
          <a:endParaRPr kumimoji="1" lang="ja-JP" altLang="en-US" sz="1900" kern="1200" dirty="0"/>
        </a:p>
      </dsp:txBody>
      <dsp:txXfrm>
        <a:off x="473257" y="2656724"/>
        <a:ext cx="6187525" cy="506120"/>
      </dsp:txXfrm>
    </dsp:sp>
    <dsp:sp modelId="{693D589A-FBB1-4591-8DD9-643350C782F0}">
      <dsp:nvSpPr>
        <dsp:cNvPr id="0" name=""/>
        <dsp:cNvSpPr/>
      </dsp:nvSpPr>
      <dsp:spPr>
        <a:xfrm>
          <a:off x="0" y="3771624"/>
          <a:ext cx="8917550" cy="478800"/>
        </a:xfrm>
        <a:prstGeom prst="rect">
          <a:avLst/>
        </a:prstGeom>
        <a:solidFill>
          <a:schemeClr val="accent4">
            <a:alpha val="90000"/>
            <a:tint val="40000"/>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B09B1E6-7E61-452D-B5FD-C5878178F43A}">
      <dsp:nvSpPr>
        <dsp:cNvPr id="0" name=""/>
        <dsp:cNvSpPr/>
      </dsp:nvSpPr>
      <dsp:spPr>
        <a:xfrm>
          <a:off x="480602" y="3479607"/>
          <a:ext cx="6242285" cy="560880"/>
        </a:xfrm>
        <a:prstGeom prst="roundRect">
          <a:avLst/>
        </a:prstGeom>
        <a:solidFill>
          <a:schemeClr val="lt1">
            <a:hueOff val="0"/>
            <a:satOff val="0"/>
            <a:lumOff val="0"/>
            <a:alphaOff val="0"/>
          </a:schemeClr>
        </a:solidFill>
        <a:ln w="19050" cap="rnd"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5944" tIns="0" rIns="235944" bIns="0" numCol="1" spcCol="1270" anchor="ctr" anchorCtr="0">
          <a:noAutofit/>
        </a:bodyPr>
        <a:lstStyle/>
        <a:p>
          <a:pPr lvl="0" algn="l" defTabSz="844550">
            <a:lnSpc>
              <a:spcPct val="90000"/>
            </a:lnSpc>
            <a:spcBef>
              <a:spcPct val="0"/>
            </a:spcBef>
            <a:spcAft>
              <a:spcPct val="35000"/>
            </a:spcAft>
          </a:pPr>
          <a:r>
            <a:rPr kumimoji="1" lang="ja-JP" altLang="en-US" sz="1900" kern="1200" dirty="0" smtClean="0"/>
            <a:t>対応コスト（原因調査・問い合わせ・訴訟対応）</a:t>
          </a:r>
          <a:endParaRPr kumimoji="1" lang="ja-JP" altLang="en-US" sz="1900" kern="1200" dirty="0"/>
        </a:p>
      </dsp:txBody>
      <dsp:txXfrm>
        <a:off x="507982" y="3506987"/>
        <a:ext cx="6187525" cy="50612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CFBAF8-002E-4F3E-81B6-32BC887394F2}" type="datetimeFigureOut">
              <a:rPr kumimoji="1" lang="ja-JP" altLang="en-US" smtClean="0"/>
              <a:t>2016/4/29</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C3DE7F-E84E-4236-BAF0-E7DB11E7C3C5}" type="slidenum">
              <a:rPr kumimoji="1" lang="ja-JP" altLang="en-US" smtClean="0"/>
              <a:t>‹#›</a:t>
            </a:fld>
            <a:endParaRPr kumimoji="1" lang="ja-JP" altLang="en-US"/>
          </a:p>
        </p:txBody>
      </p:sp>
    </p:spTree>
    <p:extLst>
      <p:ext uri="{BB962C8B-B14F-4D97-AF65-F5344CB8AC3E}">
        <p14:creationId xmlns:p14="http://schemas.microsoft.com/office/powerpoint/2010/main" val="29931399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ja-JP" altLang="en-US" smtClean="0"/>
              <a:t>使用者は，企業秩序</a:t>
            </a:r>
          </a:p>
        </p:txBody>
      </p:sp>
      <p:sp>
        <p:nvSpPr>
          <p:cNvPr id="2150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defTabSz="457200" fontAlgn="base">
              <a:spcBef>
                <a:spcPct val="0"/>
              </a:spcBef>
              <a:spcAft>
                <a:spcPct val="0"/>
              </a:spcAft>
              <a:defRPr>
                <a:solidFill>
                  <a:schemeClr val="tx1"/>
                </a:solidFill>
                <a:latin typeface="Trebuchet MS" pitchFamily="34" charset="0"/>
              </a:defRPr>
            </a:lvl6pPr>
            <a:lvl7pPr marL="2971800" indent="-228600" defTabSz="457200" fontAlgn="base">
              <a:spcBef>
                <a:spcPct val="0"/>
              </a:spcBef>
              <a:spcAft>
                <a:spcPct val="0"/>
              </a:spcAft>
              <a:defRPr>
                <a:solidFill>
                  <a:schemeClr val="tx1"/>
                </a:solidFill>
                <a:latin typeface="Trebuchet MS" pitchFamily="34" charset="0"/>
              </a:defRPr>
            </a:lvl7pPr>
            <a:lvl8pPr marL="3429000" indent="-228600" defTabSz="457200" fontAlgn="base">
              <a:spcBef>
                <a:spcPct val="0"/>
              </a:spcBef>
              <a:spcAft>
                <a:spcPct val="0"/>
              </a:spcAft>
              <a:defRPr>
                <a:solidFill>
                  <a:schemeClr val="tx1"/>
                </a:solidFill>
                <a:latin typeface="Trebuchet MS" pitchFamily="34" charset="0"/>
              </a:defRPr>
            </a:lvl8pPr>
            <a:lvl9pPr marL="3886200" indent="-228600" defTabSz="457200" fontAlgn="base">
              <a:spcBef>
                <a:spcPct val="0"/>
              </a:spcBef>
              <a:spcAft>
                <a:spcPct val="0"/>
              </a:spcAft>
              <a:defRPr>
                <a:solidFill>
                  <a:schemeClr val="tx1"/>
                </a:solidFill>
                <a:latin typeface="Trebuchet MS" pitchFamily="34" charset="0"/>
              </a:defRPr>
            </a:lvl9pPr>
          </a:lstStyle>
          <a:p>
            <a:pPr fontAlgn="base">
              <a:spcBef>
                <a:spcPct val="0"/>
              </a:spcBef>
              <a:spcAft>
                <a:spcPct val="0"/>
              </a:spcAft>
            </a:pPr>
            <a:fld id="{14AA09D7-DB8F-4DEF-B29E-0BF93A39A16E}" type="slidenum">
              <a:rPr lang="ja-JP" altLang="en-US">
                <a:latin typeface="Calibri" pitchFamily="34" charset="0"/>
              </a:rPr>
              <a:pPr fontAlgn="base">
                <a:spcBef>
                  <a:spcPct val="0"/>
                </a:spcBef>
                <a:spcAft>
                  <a:spcPct val="0"/>
                </a:spcAft>
              </a:pPr>
              <a:t>13</a:t>
            </a:fld>
            <a:endParaRPr lang="ja-JP" altLang="en-US">
              <a:latin typeface="Calibri" pitchFamily="34" charset="0"/>
            </a:endParaRPr>
          </a:p>
        </p:txBody>
      </p:sp>
    </p:spTree>
    <p:extLst>
      <p:ext uri="{BB962C8B-B14F-4D97-AF65-F5344CB8AC3E}">
        <p14:creationId xmlns:p14="http://schemas.microsoft.com/office/powerpoint/2010/main" val="39439684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en-US" smtClean="0"/>
          </a:p>
        </p:txBody>
      </p:sp>
      <p:sp>
        <p:nvSpPr>
          <p:cNvPr id="22532"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defTabSz="457200" fontAlgn="base">
              <a:spcBef>
                <a:spcPct val="0"/>
              </a:spcBef>
              <a:spcAft>
                <a:spcPct val="0"/>
              </a:spcAft>
              <a:defRPr>
                <a:solidFill>
                  <a:schemeClr val="tx1"/>
                </a:solidFill>
                <a:latin typeface="Trebuchet MS" pitchFamily="34" charset="0"/>
              </a:defRPr>
            </a:lvl6pPr>
            <a:lvl7pPr marL="2971800" indent="-228600" defTabSz="457200" fontAlgn="base">
              <a:spcBef>
                <a:spcPct val="0"/>
              </a:spcBef>
              <a:spcAft>
                <a:spcPct val="0"/>
              </a:spcAft>
              <a:defRPr>
                <a:solidFill>
                  <a:schemeClr val="tx1"/>
                </a:solidFill>
                <a:latin typeface="Trebuchet MS" pitchFamily="34" charset="0"/>
              </a:defRPr>
            </a:lvl7pPr>
            <a:lvl8pPr marL="3429000" indent="-228600" defTabSz="457200" fontAlgn="base">
              <a:spcBef>
                <a:spcPct val="0"/>
              </a:spcBef>
              <a:spcAft>
                <a:spcPct val="0"/>
              </a:spcAft>
              <a:defRPr>
                <a:solidFill>
                  <a:schemeClr val="tx1"/>
                </a:solidFill>
                <a:latin typeface="Trebuchet MS" pitchFamily="34" charset="0"/>
              </a:defRPr>
            </a:lvl8pPr>
            <a:lvl9pPr marL="3886200" indent="-228600" defTabSz="457200" fontAlgn="base">
              <a:spcBef>
                <a:spcPct val="0"/>
              </a:spcBef>
              <a:spcAft>
                <a:spcPct val="0"/>
              </a:spcAft>
              <a:defRPr>
                <a:solidFill>
                  <a:schemeClr val="tx1"/>
                </a:solidFill>
                <a:latin typeface="Trebuchet MS" pitchFamily="34" charset="0"/>
              </a:defRPr>
            </a:lvl9pPr>
          </a:lstStyle>
          <a:p>
            <a:pPr fontAlgn="base">
              <a:spcBef>
                <a:spcPct val="0"/>
              </a:spcBef>
              <a:spcAft>
                <a:spcPct val="0"/>
              </a:spcAft>
            </a:pPr>
            <a:fld id="{826C24F5-F456-46A1-B672-C2EE271B3CB7}" type="slidenum">
              <a:rPr lang="ja-JP" altLang="en-US">
                <a:latin typeface="Calibri" pitchFamily="34" charset="0"/>
              </a:rPr>
              <a:pPr fontAlgn="base">
                <a:spcBef>
                  <a:spcPct val="0"/>
                </a:spcBef>
                <a:spcAft>
                  <a:spcPct val="0"/>
                </a:spcAft>
              </a:pPr>
              <a:t>14</a:t>
            </a:fld>
            <a:endParaRPr lang="ja-JP" altLang="en-US">
              <a:latin typeface="Calibri" pitchFamily="34" charset="0"/>
            </a:endParaRPr>
          </a:p>
        </p:txBody>
      </p:sp>
    </p:spTree>
    <p:extLst>
      <p:ext uri="{BB962C8B-B14F-4D97-AF65-F5344CB8AC3E}">
        <p14:creationId xmlns:p14="http://schemas.microsoft.com/office/powerpoint/2010/main" val="7473670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en-US" smtClean="0"/>
          </a:p>
        </p:txBody>
      </p:sp>
      <p:sp>
        <p:nvSpPr>
          <p:cNvPr id="23556"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defTabSz="457200" fontAlgn="base">
              <a:spcBef>
                <a:spcPct val="0"/>
              </a:spcBef>
              <a:spcAft>
                <a:spcPct val="0"/>
              </a:spcAft>
              <a:defRPr>
                <a:solidFill>
                  <a:schemeClr val="tx1"/>
                </a:solidFill>
                <a:latin typeface="Trebuchet MS" pitchFamily="34" charset="0"/>
              </a:defRPr>
            </a:lvl6pPr>
            <a:lvl7pPr marL="2971800" indent="-228600" defTabSz="457200" fontAlgn="base">
              <a:spcBef>
                <a:spcPct val="0"/>
              </a:spcBef>
              <a:spcAft>
                <a:spcPct val="0"/>
              </a:spcAft>
              <a:defRPr>
                <a:solidFill>
                  <a:schemeClr val="tx1"/>
                </a:solidFill>
                <a:latin typeface="Trebuchet MS" pitchFamily="34" charset="0"/>
              </a:defRPr>
            </a:lvl7pPr>
            <a:lvl8pPr marL="3429000" indent="-228600" defTabSz="457200" fontAlgn="base">
              <a:spcBef>
                <a:spcPct val="0"/>
              </a:spcBef>
              <a:spcAft>
                <a:spcPct val="0"/>
              </a:spcAft>
              <a:defRPr>
                <a:solidFill>
                  <a:schemeClr val="tx1"/>
                </a:solidFill>
                <a:latin typeface="Trebuchet MS" pitchFamily="34" charset="0"/>
              </a:defRPr>
            </a:lvl8pPr>
            <a:lvl9pPr marL="3886200" indent="-228600" defTabSz="457200" fontAlgn="base">
              <a:spcBef>
                <a:spcPct val="0"/>
              </a:spcBef>
              <a:spcAft>
                <a:spcPct val="0"/>
              </a:spcAft>
              <a:defRPr>
                <a:solidFill>
                  <a:schemeClr val="tx1"/>
                </a:solidFill>
                <a:latin typeface="Trebuchet MS" pitchFamily="34" charset="0"/>
              </a:defRPr>
            </a:lvl9pPr>
          </a:lstStyle>
          <a:p>
            <a:pPr fontAlgn="base">
              <a:spcBef>
                <a:spcPct val="0"/>
              </a:spcBef>
              <a:spcAft>
                <a:spcPct val="0"/>
              </a:spcAft>
            </a:pPr>
            <a:fld id="{BFAEA405-A698-49D2-8FA8-F15C19B68A80}" type="slidenum">
              <a:rPr lang="ja-JP" altLang="en-US">
                <a:latin typeface="Calibri" pitchFamily="34" charset="0"/>
              </a:rPr>
              <a:pPr fontAlgn="base">
                <a:spcBef>
                  <a:spcPct val="0"/>
                </a:spcBef>
                <a:spcAft>
                  <a:spcPct val="0"/>
                </a:spcAft>
              </a:pPr>
              <a:t>16</a:t>
            </a:fld>
            <a:endParaRPr lang="ja-JP" altLang="en-US">
              <a:latin typeface="Calibri" pitchFamily="34" charset="0"/>
            </a:endParaRPr>
          </a:p>
        </p:txBody>
      </p:sp>
    </p:spTree>
    <p:extLst>
      <p:ext uri="{BB962C8B-B14F-4D97-AF65-F5344CB8AC3E}">
        <p14:creationId xmlns:p14="http://schemas.microsoft.com/office/powerpoint/2010/main" val="29872390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en-US" smtClean="0"/>
          </a:p>
        </p:txBody>
      </p:sp>
      <p:sp>
        <p:nvSpPr>
          <p:cNvPr id="2458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defTabSz="457200" fontAlgn="base">
              <a:spcBef>
                <a:spcPct val="0"/>
              </a:spcBef>
              <a:spcAft>
                <a:spcPct val="0"/>
              </a:spcAft>
              <a:defRPr>
                <a:solidFill>
                  <a:schemeClr val="tx1"/>
                </a:solidFill>
                <a:latin typeface="Trebuchet MS" pitchFamily="34" charset="0"/>
              </a:defRPr>
            </a:lvl6pPr>
            <a:lvl7pPr marL="2971800" indent="-228600" defTabSz="457200" fontAlgn="base">
              <a:spcBef>
                <a:spcPct val="0"/>
              </a:spcBef>
              <a:spcAft>
                <a:spcPct val="0"/>
              </a:spcAft>
              <a:defRPr>
                <a:solidFill>
                  <a:schemeClr val="tx1"/>
                </a:solidFill>
                <a:latin typeface="Trebuchet MS" pitchFamily="34" charset="0"/>
              </a:defRPr>
            </a:lvl7pPr>
            <a:lvl8pPr marL="3429000" indent="-228600" defTabSz="457200" fontAlgn="base">
              <a:spcBef>
                <a:spcPct val="0"/>
              </a:spcBef>
              <a:spcAft>
                <a:spcPct val="0"/>
              </a:spcAft>
              <a:defRPr>
                <a:solidFill>
                  <a:schemeClr val="tx1"/>
                </a:solidFill>
                <a:latin typeface="Trebuchet MS" pitchFamily="34" charset="0"/>
              </a:defRPr>
            </a:lvl8pPr>
            <a:lvl9pPr marL="3886200" indent="-228600" defTabSz="457200" fontAlgn="base">
              <a:spcBef>
                <a:spcPct val="0"/>
              </a:spcBef>
              <a:spcAft>
                <a:spcPct val="0"/>
              </a:spcAft>
              <a:defRPr>
                <a:solidFill>
                  <a:schemeClr val="tx1"/>
                </a:solidFill>
                <a:latin typeface="Trebuchet MS" pitchFamily="34" charset="0"/>
              </a:defRPr>
            </a:lvl9pPr>
          </a:lstStyle>
          <a:p>
            <a:pPr fontAlgn="base">
              <a:spcBef>
                <a:spcPct val="0"/>
              </a:spcBef>
              <a:spcAft>
                <a:spcPct val="0"/>
              </a:spcAft>
            </a:pPr>
            <a:fld id="{BE60D177-028F-4143-AD90-F097098E1BB7}" type="slidenum">
              <a:rPr lang="ja-JP" altLang="en-US">
                <a:latin typeface="Calibri" pitchFamily="34" charset="0"/>
              </a:rPr>
              <a:pPr fontAlgn="base">
                <a:spcBef>
                  <a:spcPct val="0"/>
                </a:spcBef>
                <a:spcAft>
                  <a:spcPct val="0"/>
                </a:spcAft>
              </a:pPr>
              <a:t>17</a:t>
            </a:fld>
            <a:endParaRPr lang="ja-JP" altLang="en-US">
              <a:latin typeface="Calibri" pitchFamily="34" charset="0"/>
            </a:endParaRPr>
          </a:p>
        </p:txBody>
      </p:sp>
    </p:spTree>
    <p:extLst>
      <p:ext uri="{BB962C8B-B14F-4D97-AF65-F5344CB8AC3E}">
        <p14:creationId xmlns:p14="http://schemas.microsoft.com/office/powerpoint/2010/main" val="29976003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smtClean="0">
              <a:latin typeface="Arial" charset="0"/>
              <a:ea typeface="ＭＳ Ｐ明朝" charset="-128"/>
            </a:endParaRPr>
          </a:p>
        </p:txBody>
      </p:sp>
      <p:sp>
        <p:nvSpPr>
          <p:cNvPr id="2" name="日付プレースホルダー 1"/>
          <p:cNvSpPr>
            <a:spLocks noGrp="1"/>
          </p:cNvSpPr>
          <p:nvPr>
            <p:ph type="dt" sz="quarter" idx="1"/>
          </p:nvPr>
        </p:nvSpPr>
        <p:spPr/>
        <p:txBody>
          <a:bodyPr/>
          <a:lstStyle/>
          <a:p>
            <a:pPr>
              <a:defRPr/>
            </a:pPr>
            <a:endParaRPr lang="ja-JP" altLang="en-US"/>
          </a:p>
        </p:txBody>
      </p:sp>
    </p:spTree>
    <p:extLst>
      <p:ext uri="{BB962C8B-B14F-4D97-AF65-F5344CB8AC3E}">
        <p14:creationId xmlns:p14="http://schemas.microsoft.com/office/powerpoint/2010/main" val="25321489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8B8FA627-9BC1-431F-A1D3-5883EF72369B}" type="datetimeFigureOut">
              <a:rPr kumimoji="1" lang="ja-JP" altLang="en-US" smtClean="0"/>
              <a:t>2016/4/29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0C0C88-23B8-42A7-8D3E-DC64B434DECA}" type="slidenum">
              <a:rPr kumimoji="1" lang="ja-JP" altLang="en-US" smtClean="0"/>
              <a:t>‹#›</a:t>
            </a:fld>
            <a:endParaRPr kumimoji="1" lang="ja-JP" altLang="en-US"/>
          </a:p>
        </p:txBody>
      </p:sp>
    </p:spTree>
    <p:extLst>
      <p:ext uri="{BB962C8B-B14F-4D97-AF65-F5344CB8AC3E}">
        <p14:creationId xmlns:p14="http://schemas.microsoft.com/office/powerpoint/2010/main" val="3399161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B8FA627-9BC1-431F-A1D3-5883EF72369B}" type="datetimeFigureOut">
              <a:rPr kumimoji="1" lang="ja-JP" altLang="en-US" smtClean="0"/>
              <a:t>2016/4/29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0C0C88-23B8-42A7-8D3E-DC64B434DECA}" type="slidenum">
              <a:rPr kumimoji="1" lang="ja-JP" altLang="en-US" smtClean="0"/>
              <a:t>‹#›</a:t>
            </a:fld>
            <a:endParaRPr kumimoji="1" lang="ja-JP" altLang="en-US"/>
          </a:p>
        </p:txBody>
      </p:sp>
    </p:spTree>
    <p:extLst>
      <p:ext uri="{BB962C8B-B14F-4D97-AF65-F5344CB8AC3E}">
        <p14:creationId xmlns:p14="http://schemas.microsoft.com/office/powerpoint/2010/main" val="1299875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B8FA627-9BC1-431F-A1D3-5883EF72369B}" type="datetimeFigureOut">
              <a:rPr kumimoji="1" lang="ja-JP" altLang="en-US" smtClean="0"/>
              <a:t>2016/4/29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0C0C88-23B8-42A7-8D3E-DC64B434DECA}"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433130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B8FA627-9BC1-431F-A1D3-5883EF72369B}" type="datetimeFigureOut">
              <a:rPr kumimoji="1" lang="ja-JP" altLang="en-US" smtClean="0"/>
              <a:t>2016/4/29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0C0C88-23B8-42A7-8D3E-DC64B434DECA}" type="slidenum">
              <a:rPr kumimoji="1" lang="ja-JP" altLang="en-US" smtClean="0"/>
              <a:t>‹#›</a:t>
            </a:fld>
            <a:endParaRPr kumimoji="1" lang="ja-JP" altLang="en-US"/>
          </a:p>
        </p:txBody>
      </p:sp>
    </p:spTree>
    <p:extLst>
      <p:ext uri="{BB962C8B-B14F-4D97-AF65-F5344CB8AC3E}">
        <p14:creationId xmlns:p14="http://schemas.microsoft.com/office/powerpoint/2010/main" val="15651919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B8FA627-9BC1-431F-A1D3-5883EF72369B}" type="datetimeFigureOut">
              <a:rPr kumimoji="1" lang="ja-JP" altLang="en-US" smtClean="0"/>
              <a:t>2016/4/29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0C0C88-23B8-42A7-8D3E-DC64B434DECA}"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397929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B8FA627-9BC1-431F-A1D3-5883EF72369B}" type="datetimeFigureOut">
              <a:rPr kumimoji="1" lang="ja-JP" altLang="en-US" smtClean="0"/>
              <a:t>2016/4/29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0C0C88-23B8-42A7-8D3E-DC64B434DECA}" type="slidenum">
              <a:rPr kumimoji="1" lang="ja-JP" altLang="en-US" smtClean="0"/>
              <a:t>‹#›</a:t>
            </a:fld>
            <a:endParaRPr kumimoji="1" lang="ja-JP" altLang="en-US"/>
          </a:p>
        </p:txBody>
      </p:sp>
    </p:spTree>
    <p:extLst>
      <p:ext uri="{BB962C8B-B14F-4D97-AF65-F5344CB8AC3E}">
        <p14:creationId xmlns:p14="http://schemas.microsoft.com/office/powerpoint/2010/main" val="35279857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B8FA627-9BC1-431F-A1D3-5883EF72369B}" type="datetimeFigureOut">
              <a:rPr kumimoji="1" lang="ja-JP" altLang="en-US" smtClean="0"/>
              <a:t>2016/4/29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0C0C88-23B8-42A7-8D3E-DC64B434DECA}" type="slidenum">
              <a:rPr kumimoji="1" lang="ja-JP" altLang="en-US" smtClean="0"/>
              <a:t>‹#›</a:t>
            </a:fld>
            <a:endParaRPr kumimoji="1" lang="ja-JP" altLang="en-US"/>
          </a:p>
        </p:txBody>
      </p:sp>
    </p:spTree>
    <p:extLst>
      <p:ext uri="{BB962C8B-B14F-4D97-AF65-F5344CB8AC3E}">
        <p14:creationId xmlns:p14="http://schemas.microsoft.com/office/powerpoint/2010/main" val="25953092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B8FA627-9BC1-431F-A1D3-5883EF72369B}" type="datetimeFigureOut">
              <a:rPr kumimoji="1" lang="ja-JP" altLang="en-US" smtClean="0"/>
              <a:t>2016/4/29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0C0C88-23B8-42A7-8D3E-DC64B434DECA}" type="slidenum">
              <a:rPr kumimoji="1" lang="ja-JP" altLang="en-US" smtClean="0"/>
              <a:t>‹#›</a:t>
            </a:fld>
            <a:endParaRPr kumimoji="1" lang="ja-JP" altLang="en-US"/>
          </a:p>
        </p:txBody>
      </p:sp>
    </p:spTree>
    <p:extLst>
      <p:ext uri="{BB962C8B-B14F-4D97-AF65-F5344CB8AC3E}">
        <p14:creationId xmlns:p14="http://schemas.microsoft.com/office/powerpoint/2010/main" val="2314996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B8FA627-9BC1-431F-A1D3-5883EF72369B}" type="datetimeFigureOut">
              <a:rPr kumimoji="1" lang="ja-JP" altLang="en-US" smtClean="0"/>
              <a:t>2016/4/29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0C0C88-23B8-42A7-8D3E-DC64B434DECA}" type="slidenum">
              <a:rPr kumimoji="1" lang="ja-JP" altLang="en-US" smtClean="0"/>
              <a:t>‹#›</a:t>
            </a:fld>
            <a:endParaRPr kumimoji="1" lang="ja-JP" altLang="en-US"/>
          </a:p>
        </p:txBody>
      </p:sp>
    </p:spTree>
    <p:extLst>
      <p:ext uri="{BB962C8B-B14F-4D97-AF65-F5344CB8AC3E}">
        <p14:creationId xmlns:p14="http://schemas.microsoft.com/office/powerpoint/2010/main" val="3363176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B8FA627-9BC1-431F-A1D3-5883EF72369B}" type="datetimeFigureOut">
              <a:rPr kumimoji="1" lang="ja-JP" altLang="en-US" smtClean="0"/>
              <a:t>2016/4/29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0C0C88-23B8-42A7-8D3E-DC64B434DECA}" type="slidenum">
              <a:rPr kumimoji="1" lang="ja-JP" altLang="en-US" smtClean="0"/>
              <a:t>‹#›</a:t>
            </a:fld>
            <a:endParaRPr kumimoji="1" lang="ja-JP" altLang="en-US"/>
          </a:p>
        </p:txBody>
      </p:sp>
    </p:spTree>
    <p:extLst>
      <p:ext uri="{BB962C8B-B14F-4D97-AF65-F5344CB8AC3E}">
        <p14:creationId xmlns:p14="http://schemas.microsoft.com/office/powerpoint/2010/main" val="934717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8B8FA627-9BC1-431F-A1D3-5883EF72369B}" type="datetimeFigureOut">
              <a:rPr kumimoji="1" lang="ja-JP" altLang="en-US" smtClean="0"/>
              <a:t>2016/4/29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A0C0C88-23B8-42A7-8D3E-DC64B434DECA}" type="slidenum">
              <a:rPr kumimoji="1" lang="ja-JP" altLang="en-US" smtClean="0"/>
              <a:t>‹#›</a:t>
            </a:fld>
            <a:endParaRPr kumimoji="1" lang="ja-JP" altLang="en-US"/>
          </a:p>
        </p:txBody>
      </p:sp>
    </p:spTree>
    <p:extLst>
      <p:ext uri="{BB962C8B-B14F-4D97-AF65-F5344CB8AC3E}">
        <p14:creationId xmlns:p14="http://schemas.microsoft.com/office/powerpoint/2010/main" val="2392889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8B8FA627-9BC1-431F-A1D3-5883EF72369B}" type="datetimeFigureOut">
              <a:rPr kumimoji="1" lang="ja-JP" altLang="en-US" smtClean="0"/>
              <a:t>2016/4/29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A0C0C88-23B8-42A7-8D3E-DC64B434DECA}" type="slidenum">
              <a:rPr kumimoji="1" lang="ja-JP" altLang="en-US" smtClean="0"/>
              <a:t>‹#›</a:t>
            </a:fld>
            <a:endParaRPr kumimoji="1" lang="ja-JP" altLang="en-US"/>
          </a:p>
        </p:txBody>
      </p:sp>
    </p:spTree>
    <p:extLst>
      <p:ext uri="{BB962C8B-B14F-4D97-AF65-F5344CB8AC3E}">
        <p14:creationId xmlns:p14="http://schemas.microsoft.com/office/powerpoint/2010/main" val="1481723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8B8FA627-9BC1-431F-A1D3-5883EF72369B}" type="datetimeFigureOut">
              <a:rPr kumimoji="1" lang="ja-JP" altLang="en-US" smtClean="0"/>
              <a:t>2016/4/29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A0C0C88-23B8-42A7-8D3E-DC64B434DECA}" type="slidenum">
              <a:rPr kumimoji="1" lang="ja-JP" altLang="en-US" smtClean="0"/>
              <a:t>‹#›</a:t>
            </a:fld>
            <a:endParaRPr kumimoji="1" lang="ja-JP" altLang="en-US"/>
          </a:p>
        </p:txBody>
      </p:sp>
    </p:spTree>
    <p:extLst>
      <p:ext uri="{BB962C8B-B14F-4D97-AF65-F5344CB8AC3E}">
        <p14:creationId xmlns:p14="http://schemas.microsoft.com/office/powerpoint/2010/main" val="935605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8FA627-9BC1-431F-A1D3-5883EF72369B}" type="datetimeFigureOut">
              <a:rPr kumimoji="1" lang="ja-JP" altLang="en-US" smtClean="0"/>
              <a:t>2016/4/29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A0C0C88-23B8-42A7-8D3E-DC64B434DECA}" type="slidenum">
              <a:rPr kumimoji="1" lang="ja-JP" altLang="en-US" smtClean="0"/>
              <a:t>‹#›</a:t>
            </a:fld>
            <a:endParaRPr kumimoji="1" lang="ja-JP" altLang="en-US"/>
          </a:p>
        </p:txBody>
      </p:sp>
    </p:spTree>
    <p:extLst>
      <p:ext uri="{BB962C8B-B14F-4D97-AF65-F5344CB8AC3E}">
        <p14:creationId xmlns:p14="http://schemas.microsoft.com/office/powerpoint/2010/main" val="1255468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B8FA627-9BC1-431F-A1D3-5883EF72369B}" type="datetimeFigureOut">
              <a:rPr kumimoji="1" lang="ja-JP" altLang="en-US" smtClean="0"/>
              <a:t>2016/4/29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A0C0C88-23B8-42A7-8D3E-DC64B434DECA}" type="slidenum">
              <a:rPr kumimoji="1" lang="ja-JP" altLang="en-US" smtClean="0"/>
              <a:t>‹#›</a:t>
            </a:fld>
            <a:endParaRPr kumimoji="1" lang="ja-JP" altLang="en-US"/>
          </a:p>
        </p:txBody>
      </p:sp>
    </p:spTree>
    <p:extLst>
      <p:ext uri="{BB962C8B-B14F-4D97-AF65-F5344CB8AC3E}">
        <p14:creationId xmlns:p14="http://schemas.microsoft.com/office/powerpoint/2010/main" val="1046456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A0C0C88-23B8-42A7-8D3E-DC64B434DECA}" type="slidenum">
              <a:rPr kumimoji="1" lang="ja-JP" altLang="en-US" smtClean="0"/>
              <a:t>‹#›</a:t>
            </a:fld>
            <a:endParaRPr kumimoji="1" lang="ja-JP" altLang="en-US"/>
          </a:p>
        </p:txBody>
      </p:sp>
      <p:sp>
        <p:nvSpPr>
          <p:cNvPr id="5" name="Date Placeholder 4"/>
          <p:cNvSpPr>
            <a:spLocks noGrp="1"/>
          </p:cNvSpPr>
          <p:nvPr>
            <p:ph type="dt" sz="half" idx="10"/>
          </p:nvPr>
        </p:nvSpPr>
        <p:spPr/>
        <p:txBody>
          <a:bodyPr/>
          <a:lstStyle/>
          <a:p>
            <a:fld id="{8B8FA627-9BC1-431F-A1D3-5883EF72369B}" type="datetimeFigureOut">
              <a:rPr kumimoji="1" lang="ja-JP" altLang="en-US" smtClean="0"/>
              <a:t>2016/4/29</a:t>
            </a:fld>
            <a:endParaRPr kumimoji="1" lang="ja-JP" altLang="en-US"/>
          </a:p>
        </p:txBody>
      </p:sp>
    </p:spTree>
    <p:extLst>
      <p:ext uri="{BB962C8B-B14F-4D97-AF65-F5344CB8AC3E}">
        <p14:creationId xmlns:p14="http://schemas.microsoft.com/office/powerpoint/2010/main" val="3123424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B8FA627-9BC1-431F-A1D3-5883EF72369B}" type="datetimeFigureOut">
              <a:rPr kumimoji="1" lang="ja-JP" altLang="en-US" smtClean="0"/>
              <a:t>2016/4/29</a:t>
            </a:fld>
            <a:endParaRPr kumimoji="1" lang="ja-JP"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A0C0C88-23B8-42A7-8D3E-DC64B434DECA}" type="slidenum">
              <a:rPr kumimoji="1" lang="ja-JP" altLang="en-US" smtClean="0"/>
              <a:t>‹#›</a:t>
            </a:fld>
            <a:endParaRPr kumimoji="1" lang="ja-JP" altLang="en-US"/>
          </a:p>
        </p:txBody>
      </p:sp>
    </p:spTree>
    <p:extLst>
      <p:ext uri="{BB962C8B-B14F-4D97-AF65-F5344CB8AC3E}">
        <p14:creationId xmlns:p14="http://schemas.microsoft.com/office/powerpoint/2010/main" val="3007080779"/>
      </p:ext>
    </p:extLst>
  </p:cSld>
  <p:clrMap bg1="lt1" tx1="dk1" bg2="lt2" tx2="dk2" accent1="accent1" accent2="accent2" accent3="accent3" accent4="accent4" accent5="accent5" accent6="accent6" hlink="hlink" folHlink="folHlink"/>
  <p:sldLayoutIdLst>
    <p:sldLayoutId id="2147483866" r:id="rId1"/>
    <p:sldLayoutId id="2147483867" r:id="rId2"/>
    <p:sldLayoutId id="2147483868" r:id="rId3"/>
    <p:sldLayoutId id="2147483869" r:id="rId4"/>
    <p:sldLayoutId id="2147483870" r:id="rId5"/>
    <p:sldLayoutId id="2147483871" r:id="rId6"/>
    <p:sldLayoutId id="2147483872" r:id="rId7"/>
    <p:sldLayoutId id="2147483873" r:id="rId8"/>
    <p:sldLayoutId id="2147483874" r:id="rId9"/>
    <p:sldLayoutId id="2147483875" r:id="rId10"/>
    <p:sldLayoutId id="2147483876" r:id="rId11"/>
    <p:sldLayoutId id="2147483877" r:id="rId12"/>
    <p:sldLayoutId id="2147483878" r:id="rId13"/>
    <p:sldLayoutId id="2147483879" r:id="rId14"/>
    <p:sldLayoutId id="2147483880" r:id="rId15"/>
    <p:sldLayoutId id="2147483881" r:id="rId16"/>
  </p:sldLayoutIdLst>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50.xml.rels><?xml version="1.0" encoding="UTF-8" standalone="yes"?>
<Relationships xmlns="http://schemas.openxmlformats.org/package/2006/relationships"><Relationship Id="rId3" Type="http://schemas.openxmlformats.org/officeDocument/2006/relationships/hyperlink" Target="http://www.keyakino.co.jp/" TargetMode="External"/><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07066" y="2404534"/>
            <a:ext cx="9452481" cy="1646302"/>
          </a:xfrm>
        </p:spPr>
        <p:txBody>
          <a:bodyPr>
            <a:normAutofit fontScale="90000"/>
          </a:bodyPr>
          <a:lstStyle/>
          <a:p>
            <a:pPr algn="l"/>
            <a:r>
              <a:rPr kumimoji="1" lang="ja-JP" altLang="en-US" dirty="0" smtClean="0">
                <a:ln w="0"/>
                <a:solidFill>
                  <a:schemeClr val="tx1"/>
                </a:solidFill>
                <a:effectLst>
                  <a:outerShdw blurRad="38100" dist="19050" dir="2700000" algn="tl" rotWithShape="0">
                    <a:schemeClr val="dk1">
                      <a:alpha val="40000"/>
                    </a:schemeClr>
                  </a:outerShdw>
                </a:effectLst>
              </a:rPr>
              <a:t>　</a:t>
            </a:r>
            <a:r>
              <a:rPr kumimoji="1" lang="en-US" altLang="ja-JP" dirty="0" smtClean="0">
                <a:ln w="0"/>
                <a:solidFill>
                  <a:schemeClr val="tx1"/>
                </a:solidFill>
                <a:effectLst>
                  <a:outerShdw blurRad="38100" dist="19050" dir="2700000" algn="tl" rotWithShape="0">
                    <a:schemeClr val="dk1">
                      <a:alpha val="40000"/>
                    </a:schemeClr>
                  </a:outerShdw>
                </a:effectLst>
              </a:rPr>
              <a:t/>
            </a:r>
            <a:br>
              <a:rPr kumimoji="1" lang="en-US" altLang="ja-JP" dirty="0" smtClean="0">
                <a:ln w="0"/>
                <a:solidFill>
                  <a:schemeClr val="tx1"/>
                </a:solidFill>
                <a:effectLst>
                  <a:outerShdw blurRad="38100" dist="19050" dir="2700000" algn="tl" rotWithShape="0">
                    <a:schemeClr val="dk1">
                      <a:alpha val="40000"/>
                    </a:schemeClr>
                  </a:outerShdw>
                </a:effectLst>
              </a:rPr>
            </a:br>
            <a:r>
              <a:rPr kumimoji="1" lang="ja-JP" altLang="en-US" dirty="0" smtClean="0">
                <a:ln w="0"/>
                <a:solidFill>
                  <a:schemeClr val="tx1"/>
                </a:solidFill>
                <a:effectLst>
                  <a:outerShdw blurRad="38100" dist="19050" dir="2700000" algn="tl" rotWithShape="0">
                    <a:schemeClr val="dk1">
                      <a:alpha val="40000"/>
                    </a:schemeClr>
                  </a:outerShdw>
                </a:effectLst>
              </a:rPr>
              <a:t>医療介護経営者のための</a:t>
            </a:r>
            <a:r>
              <a:rPr kumimoji="1" lang="en-US" altLang="ja-JP" dirty="0" smtClean="0">
                <a:ln w="0"/>
                <a:solidFill>
                  <a:schemeClr val="tx1"/>
                </a:solidFill>
                <a:effectLst>
                  <a:outerShdw blurRad="38100" dist="19050" dir="2700000" algn="tl" rotWithShape="0">
                    <a:schemeClr val="dk1">
                      <a:alpha val="40000"/>
                    </a:schemeClr>
                  </a:outerShdw>
                </a:effectLst>
              </a:rPr>
              <a:t/>
            </a:r>
            <a:br>
              <a:rPr kumimoji="1" lang="en-US" altLang="ja-JP" dirty="0" smtClean="0">
                <a:ln w="0"/>
                <a:solidFill>
                  <a:schemeClr val="tx1"/>
                </a:solidFill>
                <a:effectLst>
                  <a:outerShdw blurRad="38100" dist="19050" dir="2700000" algn="tl" rotWithShape="0">
                    <a:schemeClr val="dk1">
                      <a:alpha val="40000"/>
                    </a:schemeClr>
                  </a:outerShdw>
                </a:effectLst>
              </a:rPr>
            </a:br>
            <a:r>
              <a:rPr kumimoji="1" lang="ja-JP" altLang="en-US" dirty="0" smtClean="0">
                <a:ln w="0"/>
                <a:solidFill>
                  <a:schemeClr val="tx1"/>
                </a:solidFill>
                <a:effectLst>
                  <a:outerShdw blurRad="38100" dist="19050" dir="2700000" algn="tl" rotWithShape="0">
                    <a:schemeClr val="dk1">
                      <a:alpha val="40000"/>
                    </a:schemeClr>
                  </a:outerShdw>
                </a:effectLst>
              </a:rPr>
              <a:t>労務管理</a:t>
            </a:r>
            <a:endParaRPr kumimoji="1" lang="ja-JP" altLang="en-US" dirty="0">
              <a:ln w="0"/>
              <a:solidFill>
                <a:schemeClr val="tx1"/>
              </a:solidFill>
              <a:effectLst>
                <a:outerShdw blurRad="38100" dist="19050" dir="2700000" algn="tl" rotWithShape="0">
                  <a:schemeClr val="dk1">
                    <a:alpha val="40000"/>
                  </a:schemeClr>
                </a:outerShdw>
              </a:effectLst>
            </a:endParaRPr>
          </a:p>
        </p:txBody>
      </p:sp>
      <p:sp>
        <p:nvSpPr>
          <p:cNvPr id="3" name="サブタイトル 2"/>
          <p:cNvSpPr>
            <a:spLocks noGrp="1"/>
          </p:cNvSpPr>
          <p:nvPr>
            <p:ph type="subTitle" idx="1"/>
          </p:nvPr>
        </p:nvSpPr>
        <p:spPr>
          <a:xfrm>
            <a:off x="1507066" y="4541163"/>
            <a:ext cx="8127263" cy="1096899"/>
          </a:xfrm>
        </p:spPr>
        <p:txBody>
          <a:bodyPr>
            <a:normAutofit/>
          </a:bodyPr>
          <a:lstStyle/>
          <a:p>
            <a:r>
              <a:rPr lang="ja-JP" altLang="en-US" sz="2400" dirty="0" smtClean="0"/>
              <a:t>弁護士法人龍馬　おこのぎ法律事務所　弁護士　金井　健</a:t>
            </a:r>
            <a:endParaRPr lang="en-US" altLang="ja-JP" sz="2400" dirty="0" smtClean="0"/>
          </a:p>
          <a:p>
            <a:r>
              <a:rPr kumimoji="1" lang="ja-JP" altLang="en-US" sz="2400" dirty="0" smtClean="0"/>
              <a:t>弁護士法人龍馬　けやき野事務所　　</a:t>
            </a:r>
            <a:r>
              <a:rPr lang="ja-JP" altLang="en-US" sz="2400" dirty="0"/>
              <a:t>　</a:t>
            </a:r>
            <a:r>
              <a:rPr kumimoji="1" lang="ja-JP" altLang="en-US" sz="2400" dirty="0" smtClean="0"/>
              <a:t>弁護士　栁澤有里</a:t>
            </a:r>
            <a:endParaRPr kumimoji="1" lang="ja-JP" altLang="en-US" sz="2400" dirty="0"/>
          </a:p>
        </p:txBody>
      </p:sp>
    </p:spTree>
    <p:extLst>
      <p:ext uri="{BB962C8B-B14F-4D97-AF65-F5344CB8AC3E}">
        <p14:creationId xmlns:p14="http://schemas.microsoft.com/office/powerpoint/2010/main" val="38591898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ctrTitle"/>
          </p:nvPr>
        </p:nvSpPr>
        <p:spPr>
          <a:xfrm>
            <a:off x="1506538" y="2405063"/>
            <a:ext cx="8399462" cy="1646237"/>
          </a:xfrm>
        </p:spPr>
        <p:txBody>
          <a:bodyPr/>
          <a:lstStyle/>
          <a:p>
            <a:r>
              <a:rPr lang="ja-JP" altLang="en-US" dirty="0" smtClean="0">
                <a:cs typeface="メイリオ" pitchFamily="50" charset="-128"/>
              </a:rPr>
              <a:t>⑴　就業規則の役割</a:t>
            </a:r>
          </a:p>
        </p:txBody>
      </p:sp>
      <p:pic>
        <p:nvPicPr>
          <p:cNvPr id="5124" name="Picture 2" descr="C:\Program Files (x86)\Microsoft Office\MEDIA\CAGCAT10\j0205462.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19238" y="2162175"/>
            <a:ext cx="1819275"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755384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Program Files (x86)\Microsoft Office\MEDIA\CAGCAT10\j0205462.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18034" y="4100975"/>
            <a:ext cx="1819275"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円/楕円 5"/>
          <p:cNvSpPr/>
          <p:nvPr/>
        </p:nvSpPr>
        <p:spPr>
          <a:xfrm>
            <a:off x="1350046" y="1071507"/>
            <a:ext cx="3428999" cy="2085555"/>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2400" dirty="0" smtClean="0"/>
              <a:t>就業規則は</a:t>
            </a:r>
            <a:endParaRPr kumimoji="1" lang="en-US" altLang="ja-JP" sz="2400" dirty="0" smtClean="0"/>
          </a:p>
          <a:p>
            <a:pPr algn="ctr"/>
            <a:r>
              <a:rPr kumimoji="1" lang="ja-JP" altLang="en-US" sz="2400" dirty="0" smtClean="0"/>
              <a:t>ありますか？</a:t>
            </a:r>
            <a:endParaRPr kumimoji="1" lang="ja-JP" altLang="en-US" sz="2400" dirty="0"/>
          </a:p>
        </p:txBody>
      </p:sp>
      <p:sp>
        <p:nvSpPr>
          <p:cNvPr id="13" name="円/楕円 12"/>
          <p:cNvSpPr/>
          <p:nvPr/>
        </p:nvSpPr>
        <p:spPr>
          <a:xfrm>
            <a:off x="714494" y="3251877"/>
            <a:ext cx="3263437" cy="1886887"/>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400" dirty="0" smtClean="0"/>
              <a:t>規程内容を</a:t>
            </a:r>
            <a:endParaRPr kumimoji="1" lang="en-US" altLang="ja-JP" sz="2400" dirty="0" smtClean="0"/>
          </a:p>
          <a:p>
            <a:pPr algn="ctr"/>
            <a:r>
              <a:rPr kumimoji="1" lang="ja-JP" altLang="en-US" sz="2400" dirty="0" smtClean="0"/>
              <a:t>定期的に見直していますか？</a:t>
            </a:r>
            <a:endParaRPr kumimoji="1" lang="ja-JP" altLang="en-US" sz="2400" dirty="0"/>
          </a:p>
        </p:txBody>
      </p:sp>
      <p:sp>
        <p:nvSpPr>
          <p:cNvPr id="14" name="円/楕円 13"/>
          <p:cNvSpPr/>
          <p:nvPr/>
        </p:nvSpPr>
        <p:spPr>
          <a:xfrm>
            <a:off x="5949833" y="2921936"/>
            <a:ext cx="3674024" cy="227137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2000" dirty="0" smtClean="0"/>
              <a:t>従業員の見ることのできる場所</a:t>
            </a:r>
            <a:r>
              <a:rPr lang="ja-JP" altLang="en-US" sz="2000" dirty="0" smtClean="0"/>
              <a:t>に</a:t>
            </a:r>
            <a:endParaRPr lang="en-US" altLang="ja-JP" sz="2000" dirty="0" smtClean="0"/>
          </a:p>
          <a:p>
            <a:pPr algn="ctr"/>
            <a:r>
              <a:rPr lang="ja-JP" altLang="en-US" sz="2000" dirty="0" smtClean="0"/>
              <a:t>備え付けていますか？</a:t>
            </a:r>
            <a:endParaRPr kumimoji="1" lang="ja-JP" altLang="en-US" sz="2000" dirty="0"/>
          </a:p>
        </p:txBody>
      </p:sp>
      <p:sp>
        <p:nvSpPr>
          <p:cNvPr id="15" name="円/楕円 14"/>
          <p:cNvSpPr/>
          <p:nvPr/>
        </p:nvSpPr>
        <p:spPr>
          <a:xfrm>
            <a:off x="4237179" y="976692"/>
            <a:ext cx="3953183" cy="1945244"/>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400" dirty="0" smtClean="0"/>
              <a:t>就業規則の内容を</a:t>
            </a:r>
            <a:endParaRPr kumimoji="1" lang="en-US" altLang="ja-JP" sz="2400" dirty="0" smtClean="0"/>
          </a:p>
          <a:p>
            <a:pPr algn="ctr"/>
            <a:r>
              <a:rPr lang="ja-JP" altLang="en-US" sz="2400" dirty="0"/>
              <a:t>知</a:t>
            </a:r>
            <a:r>
              <a:rPr lang="ja-JP" altLang="en-US" sz="2400" dirty="0" smtClean="0"/>
              <a:t>っていますか</a:t>
            </a:r>
            <a:r>
              <a:rPr lang="ja-JP" altLang="en-US" sz="2400" dirty="0"/>
              <a:t>？</a:t>
            </a:r>
            <a:endParaRPr kumimoji="1" lang="ja-JP" altLang="en-US" sz="2400" dirty="0"/>
          </a:p>
        </p:txBody>
      </p:sp>
      <p:sp>
        <p:nvSpPr>
          <p:cNvPr id="16" name="円/楕円 15"/>
          <p:cNvSpPr/>
          <p:nvPr/>
        </p:nvSpPr>
        <p:spPr>
          <a:xfrm>
            <a:off x="3650995" y="4207393"/>
            <a:ext cx="2995448" cy="2161455"/>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2000" dirty="0" smtClean="0"/>
              <a:t>都合の悪い規定を勝手に</a:t>
            </a:r>
            <a:r>
              <a:rPr lang="ja-JP" altLang="en-US" sz="2000" dirty="0"/>
              <a:t>変更</a:t>
            </a:r>
            <a:r>
              <a:rPr lang="ja-JP" altLang="en-US" sz="2000" dirty="0" smtClean="0"/>
              <a:t>していませんか？</a:t>
            </a:r>
            <a:endParaRPr kumimoji="1" lang="ja-JP" altLang="en-US" sz="2000" dirty="0"/>
          </a:p>
        </p:txBody>
      </p:sp>
    </p:spTree>
    <p:extLst>
      <p:ext uri="{BB962C8B-B14F-4D97-AF65-F5344CB8AC3E}">
        <p14:creationId xmlns:p14="http://schemas.microsoft.com/office/powerpoint/2010/main" val="1541555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3" grpId="0" animBg="1"/>
      <p:bldP spid="14" grpId="0" animBg="1"/>
      <p:bldP spid="15" grpId="0" animBg="1"/>
      <p:bldP spid="1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タイトル 1"/>
          <p:cNvSpPr>
            <a:spLocks noGrp="1"/>
          </p:cNvSpPr>
          <p:nvPr>
            <p:ph type="title"/>
          </p:nvPr>
        </p:nvSpPr>
        <p:spPr/>
        <p:txBody>
          <a:bodyPr/>
          <a:lstStyle/>
          <a:p>
            <a:r>
              <a:rPr lang="ja-JP" altLang="en-US" dirty="0" smtClean="0">
                <a:cs typeface="メイリオ" pitchFamily="50" charset="-128"/>
              </a:rPr>
              <a:t>就業規則は必要？</a:t>
            </a:r>
          </a:p>
        </p:txBody>
      </p:sp>
      <p:sp>
        <p:nvSpPr>
          <p:cNvPr id="3" name="コンテンツ プレースホルダー 2"/>
          <p:cNvSpPr>
            <a:spLocks noGrp="1"/>
          </p:cNvSpPr>
          <p:nvPr>
            <p:ph idx="1"/>
          </p:nvPr>
        </p:nvSpPr>
        <p:spPr>
          <a:xfrm>
            <a:off x="706438" y="1882775"/>
            <a:ext cx="8596312" cy="4111625"/>
          </a:xfrm>
        </p:spPr>
        <p:txBody>
          <a:bodyPr rtlCol="0">
            <a:normAutofit/>
          </a:bodyPr>
          <a:lstStyle/>
          <a:p>
            <a:pPr marL="0" indent="0" fontAlgn="auto">
              <a:spcAft>
                <a:spcPts val="0"/>
              </a:spcAft>
              <a:buNone/>
              <a:defRPr/>
            </a:pPr>
            <a:r>
              <a:rPr lang="ja-JP" altLang="en-US" dirty="0" smtClean="0">
                <a:solidFill>
                  <a:schemeClr val="tx1">
                    <a:lumMod val="75000"/>
                    <a:lumOff val="25000"/>
                  </a:schemeClr>
                </a:solidFill>
              </a:rPr>
              <a:t>　就業規則とは，労働条件や服務規律などについて使用者が定める規則</a:t>
            </a:r>
            <a:endParaRPr lang="en-US" altLang="ja-JP" dirty="0" smtClean="0">
              <a:solidFill>
                <a:schemeClr val="tx1">
                  <a:lumMod val="75000"/>
                  <a:lumOff val="25000"/>
                </a:schemeClr>
              </a:solidFill>
            </a:endParaRPr>
          </a:p>
          <a:p>
            <a:pPr marL="0" indent="0" fontAlgn="auto">
              <a:spcAft>
                <a:spcPts val="0"/>
              </a:spcAft>
              <a:buFont typeface="Wingdings 3" charset="2"/>
              <a:buNone/>
              <a:defRPr/>
            </a:pPr>
            <a:r>
              <a:rPr lang="ja-JP" altLang="en-US" dirty="0" smtClean="0">
                <a:solidFill>
                  <a:schemeClr val="tx1">
                    <a:lumMod val="75000"/>
                    <a:lumOff val="25000"/>
                  </a:schemeClr>
                </a:solidFill>
              </a:rPr>
              <a:t>　  </a:t>
            </a:r>
            <a:r>
              <a:rPr lang="en-US" altLang="ja-JP" dirty="0" smtClean="0">
                <a:solidFill>
                  <a:schemeClr val="tx1">
                    <a:lumMod val="75000"/>
                    <a:lumOff val="25000"/>
                  </a:schemeClr>
                </a:solidFill>
              </a:rPr>
              <a:t>｢</a:t>
            </a:r>
            <a:r>
              <a:rPr lang="ja-JP" altLang="en-US" dirty="0" smtClean="0">
                <a:solidFill>
                  <a:schemeClr val="tx1">
                    <a:lumMod val="75000"/>
                    <a:lumOff val="25000"/>
                  </a:schemeClr>
                </a:solidFill>
              </a:rPr>
              <a:t>常時１０人以上の労働者を使用する使用者</a:t>
            </a:r>
            <a:r>
              <a:rPr lang="en-US" altLang="ja-JP" dirty="0" smtClean="0">
                <a:solidFill>
                  <a:schemeClr val="tx1">
                    <a:lumMod val="75000"/>
                    <a:lumOff val="25000"/>
                  </a:schemeClr>
                </a:solidFill>
              </a:rPr>
              <a:t>｣</a:t>
            </a:r>
            <a:r>
              <a:rPr lang="ja-JP" altLang="en-US" dirty="0" smtClean="0">
                <a:solidFill>
                  <a:schemeClr val="tx1">
                    <a:lumMod val="75000"/>
                    <a:lumOff val="25000"/>
                  </a:schemeClr>
                </a:solidFill>
              </a:rPr>
              <a:t>は，就業規則を作成し，行政官庁に届け出なければならない」（労基法８９条）</a:t>
            </a:r>
            <a:endParaRPr lang="en-US" altLang="ja-JP" dirty="0" smtClean="0">
              <a:solidFill>
                <a:schemeClr val="tx1">
                  <a:lumMod val="75000"/>
                  <a:lumOff val="25000"/>
                </a:schemeClr>
              </a:solidFill>
            </a:endParaRPr>
          </a:p>
          <a:p>
            <a:pPr marL="0" indent="0" fontAlgn="auto">
              <a:spcAft>
                <a:spcPts val="0"/>
              </a:spcAft>
              <a:buFont typeface="Wingdings 3" charset="2"/>
              <a:buNone/>
              <a:defRPr/>
            </a:pPr>
            <a:r>
              <a:rPr lang="ja-JP" altLang="en-US" dirty="0" smtClean="0">
                <a:solidFill>
                  <a:schemeClr val="tx1">
                    <a:lumMod val="75000"/>
                    <a:lumOff val="25000"/>
                  </a:schemeClr>
                </a:solidFill>
              </a:rPr>
              <a:t>　　→　怠った場合は，罰則（３０万円以下の罰金）</a:t>
            </a:r>
            <a:endParaRPr lang="en-US" altLang="ja-JP" dirty="0" smtClean="0">
              <a:solidFill>
                <a:schemeClr val="tx1">
                  <a:lumMod val="75000"/>
                  <a:lumOff val="25000"/>
                </a:schemeClr>
              </a:solidFill>
            </a:endParaRPr>
          </a:p>
          <a:p>
            <a:pPr marL="0" indent="0" fontAlgn="auto">
              <a:spcAft>
                <a:spcPts val="0"/>
              </a:spcAft>
              <a:buFont typeface="Wingdings 3" charset="2"/>
              <a:buNone/>
              <a:defRPr/>
            </a:pPr>
            <a:endParaRPr lang="en-US" altLang="ja-JP" dirty="0">
              <a:solidFill>
                <a:schemeClr val="tx1">
                  <a:lumMod val="75000"/>
                  <a:lumOff val="25000"/>
                </a:schemeClr>
              </a:solidFill>
            </a:endParaRPr>
          </a:p>
          <a:p>
            <a:pPr marL="0" indent="0" fontAlgn="auto">
              <a:spcAft>
                <a:spcPts val="0"/>
              </a:spcAft>
              <a:buFont typeface="Wingdings 3" charset="2"/>
              <a:buNone/>
              <a:defRPr/>
            </a:pPr>
            <a:r>
              <a:rPr lang="ja-JP" altLang="en-US" dirty="0" smtClean="0">
                <a:solidFill>
                  <a:schemeClr val="tx1">
                    <a:lumMod val="75000"/>
                    <a:lumOff val="25000"/>
                  </a:schemeClr>
                </a:solidFill>
              </a:rPr>
              <a:t>　Ｑ，</a:t>
            </a:r>
            <a:r>
              <a:rPr lang="en-US" altLang="ja-JP" dirty="0" smtClean="0">
                <a:solidFill>
                  <a:schemeClr val="tx1">
                    <a:lumMod val="75000"/>
                    <a:lumOff val="25000"/>
                  </a:schemeClr>
                </a:solidFill>
              </a:rPr>
              <a:t>｢</a:t>
            </a:r>
            <a:r>
              <a:rPr lang="ja-JP" altLang="en-US" dirty="0" smtClean="0">
                <a:solidFill>
                  <a:schemeClr val="tx1">
                    <a:lumMod val="75000"/>
                    <a:lumOff val="25000"/>
                  </a:schemeClr>
                </a:solidFill>
              </a:rPr>
              <a:t>常時１０人以上の労働者</a:t>
            </a:r>
            <a:r>
              <a:rPr lang="en-US" altLang="ja-JP" dirty="0" smtClean="0">
                <a:solidFill>
                  <a:schemeClr val="tx1">
                    <a:lumMod val="75000"/>
                    <a:lumOff val="25000"/>
                  </a:schemeClr>
                </a:solidFill>
              </a:rPr>
              <a:t>｣</a:t>
            </a:r>
            <a:r>
              <a:rPr lang="ja-JP" altLang="en-US" dirty="0" smtClean="0">
                <a:solidFill>
                  <a:schemeClr val="tx1">
                    <a:lumMod val="75000"/>
                    <a:lumOff val="25000"/>
                  </a:schemeClr>
                </a:solidFill>
              </a:rPr>
              <a:t>にパート・アルバイトも含まれますか？</a:t>
            </a:r>
            <a:endParaRPr lang="en-US" altLang="ja-JP" dirty="0" smtClean="0">
              <a:solidFill>
                <a:schemeClr val="tx1">
                  <a:lumMod val="75000"/>
                  <a:lumOff val="25000"/>
                </a:schemeClr>
              </a:solidFill>
            </a:endParaRPr>
          </a:p>
          <a:p>
            <a:pPr marL="0" indent="0" fontAlgn="auto">
              <a:spcAft>
                <a:spcPts val="0"/>
              </a:spcAft>
              <a:buFont typeface="Wingdings 3" charset="2"/>
              <a:buNone/>
              <a:defRPr/>
            </a:pPr>
            <a:r>
              <a:rPr lang="ja-JP" altLang="en-US" dirty="0" smtClean="0">
                <a:solidFill>
                  <a:schemeClr val="tx1">
                    <a:lumMod val="75000"/>
                    <a:lumOff val="25000"/>
                  </a:schemeClr>
                </a:solidFill>
              </a:rPr>
              <a:t>　</a:t>
            </a:r>
            <a:endParaRPr lang="en-US" altLang="ja-JP" dirty="0" smtClean="0">
              <a:solidFill>
                <a:schemeClr val="tx1">
                  <a:lumMod val="75000"/>
                  <a:lumOff val="25000"/>
                </a:schemeClr>
              </a:solidFill>
            </a:endParaRPr>
          </a:p>
          <a:p>
            <a:pPr marL="0" indent="0" fontAlgn="auto">
              <a:spcAft>
                <a:spcPts val="0"/>
              </a:spcAft>
              <a:buFont typeface="Wingdings 3" charset="2"/>
              <a:buNone/>
              <a:defRPr/>
            </a:pPr>
            <a:r>
              <a:rPr lang="ja-JP" altLang="en-US" dirty="0" smtClean="0">
                <a:solidFill>
                  <a:schemeClr val="tx1">
                    <a:lumMod val="75000"/>
                    <a:lumOff val="25000"/>
                  </a:schemeClr>
                </a:solidFill>
              </a:rPr>
              <a:t>　Ｑ，作成義務のない会社は，就業規則を作成する必要はない？</a:t>
            </a:r>
            <a:endParaRPr lang="en-US" altLang="ja-JP" dirty="0">
              <a:solidFill>
                <a:schemeClr val="tx1">
                  <a:lumMod val="75000"/>
                  <a:lumOff val="25000"/>
                </a:schemeClr>
              </a:solidFill>
            </a:endParaRPr>
          </a:p>
          <a:p>
            <a:pPr marL="0" indent="0" fontAlgn="auto">
              <a:spcAft>
                <a:spcPts val="0"/>
              </a:spcAft>
              <a:buFont typeface="Wingdings 3" charset="2"/>
              <a:buNone/>
              <a:defRPr/>
            </a:pPr>
            <a:r>
              <a:rPr lang="ja-JP" altLang="en-US" dirty="0" smtClean="0">
                <a:solidFill>
                  <a:schemeClr val="tx1">
                    <a:lumMod val="75000"/>
                    <a:lumOff val="25000"/>
                  </a:schemeClr>
                </a:solidFill>
              </a:rPr>
              <a:t>　　</a:t>
            </a:r>
            <a:endParaRPr lang="ja-JP" altLang="en-US" dirty="0">
              <a:solidFill>
                <a:schemeClr val="tx1">
                  <a:lumMod val="75000"/>
                  <a:lumOff val="25000"/>
                </a:schemeClr>
              </a:solidFill>
            </a:endParaRPr>
          </a:p>
        </p:txBody>
      </p:sp>
      <p:pic>
        <p:nvPicPr>
          <p:cNvPr id="614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62950" y="2574925"/>
            <a:ext cx="1544638" cy="1320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662278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p:cNvSpPr>
            <a:spLocks noGrp="1"/>
          </p:cNvSpPr>
          <p:nvPr>
            <p:ph type="title"/>
          </p:nvPr>
        </p:nvSpPr>
        <p:spPr/>
        <p:txBody>
          <a:bodyPr/>
          <a:lstStyle/>
          <a:p>
            <a:r>
              <a:rPr lang="ja-JP" altLang="en-US" dirty="0" smtClean="0">
                <a:cs typeface="メイリオ" pitchFamily="50" charset="-128"/>
              </a:rPr>
              <a:t>就業規則の記載事項</a:t>
            </a:r>
          </a:p>
        </p:txBody>
      </p:sp>
      <p:sp>
        <p:nvSpPr>
          <p:cNvPr id="3" name="コンテンツ プレースホルダー 2"/>
          <p:cNvSpPr>
            <a:spLocks noGrp="1"/>
          </p:cNvSpPr>
          <p:nvPr>
            <p:ph idx="1"/>
          </p:nvPr>
        </p:nvSpPr>
        <p:spPr>
          <a:xfrm>
            <a:off x="677863" y="1500188"/>
            <a:ext cx="8596312" cy="4926012"/>
          </a:xfrm>
        </p:spPr>
        <p:txBody>
          <a:bodyPr rtlCol="0">
            <a:normAutofit lnSpcReduction="10000"/>
          </a:bodyPr>
          <a:lstStyle/>
          <a:p>
            <a:pPr marL="0" indent="0" fontAlgn="auto">
              <a:spcAft>
                <a:spcPts val="0"/>
              </a:spcAft>
              <a:buNone/>
              <a:defRPr/>
            </a:pPr>
            <a:r>
              <a:rPr lang="ja-JP" altLang="en-US" dirty="0" smtClean="0">
                <a:solidFill>
                  <a:schemeClr val="tx1">
                    <a:lumMod val="75000"/>
                    <a:lumOff val="25000"/>
                  </a:schemeClr>
                </a:solidFill>
              </a:rPr>
              <a:t>　就業規則に規定すべき事項</a:t>
            </a:r>
            <a:endParaRPr lang="en-US" altLang="ja-JP" dirty="0" smtClean="0">
              <a:solidFill>
                <a:schemeClr val="tx1">
                  <a:lumMod val="75000"/>
                  <a:lumOff val="25000"/>
                </a:schemeClr>
              </a:solidFill>
            </a:endParaRPr>
          </a:p>
          <a:p>
            <a:pPr marL="0" indent="0" fontAlgn="auto">
              <a:spcAft>
                <a:spcPts val="0"/>
              </a:spcAft>
              <a:buFont typeface="Wingdings 3" charset="2"/>
              <a:buNone/>
              <a:defRPr/>
            </a:pPr>
            <a:r>
              <a:rPr lang="en-US" altLang="ja-JP" dirty="0" smtClean="0">
                <a:solidFill>
                  <a:schemeClr val="tx1">
                    <a:lumMod val="75000"/>
                    <a:lumOff val="25000"/>
                  </a:schemeClr>
                </a:solidFill>
              </a:rPr>
              <a:t>Ⅰ</a:t>
            </a:r>
            <a:r>
              <a:rPr lang="ja-JP" altLang="en-US" dirty="0" smtClean="0">
                <a:solidFill>
                  <a:schemeClr val="tx1">
                    <a:lumMod val="75000"/>
                    <a:lumOff val="25000"/>
                  </a:schemeClr>
                </a:solidFill>
              </a:rPr>
              <a:t>　絶対的必要記載事項</a:t>
            </a:r>
            <a:r>
              <a:rPr lang="en-US" altLang="ja-JP" dirty="0" smtClean="0">
                <a:solidFill>
                  <a:schemeClr val="tx1">
                    <a:lumMod val="75000"/>
                    <a:lumOff val="25000"/>
                  </a:schemeClr>
                </a:solidFill>
              </a:rPr>
              <a:t>…</a:t>
            </a:r>
            <a:r>
              <a:rPr lang="ja-JP" altLang="en-US" dirty="0" smtClean="0">
                <a:solidFill>
                  <a:schemeClr val="tx1">
                    <a:lumMod val="75000"/>
                    <a:lumOff val="25000"/>
                  </a:schemeClr>
                </a:solidFill>
              </a:rPr>
              <a:t>必ず定めなければならない事項</a:t>
            </a:r>
            <a:endParaRPr lang="en-US" altLang="ja-JP" dirty="0" smtClean="0">
              <a:solidFill>
                <a:schemeClr val="tx1">
                  <a:lumMod val="75000"/>
                  <a:lumOff val="25000"/>
                </a:schemeClr>
              </a:solidFill>
            </a:endParaRPr>
          </a:p>
          <a:p>
            <a:pPr marL="0" indent="0" fontAlgn="auto">
              <a:spcAft>
                <a:spcPts val="0"/>
              </a:spcAft>
              <a:buFont typeface="Wingdings 3" charset="2"/>
              <a:buNone/>
              <a:defRPr/>
            </a:pPr>
            <a:r>
              <a:rPr lang="ja-JP" altLang="en-US" dirty="0" smtClean="0">
                <a:solidFill>
                  <a:schemeClr val="tx1">
                    <a:lumMod val="75000"/>
                    <a:lumOff val="25000"/>
                  </a:schemeClr>
                </a:solidFill>
              </a:rPr>
              <a:t>　①始終業時刻，休憩時間，休日及び休暇に関する事項，②賃金の決定・計算・支払い方法等に関する事項，②賃金の決定・計算・支払い方法等に関する事項，③退職（解雇，辞職，定年）に関する事項</a:t>
            </a:r>
            <a:endParaRPr lang="en-US" altLang="ja-JP" dirty="0" smtClean="0">
              <a:solidFill>
                <a:schemeClr val="tx1">
                  <a:lumMod val="75000"/>
                  <a:lumOff val="25000"/>
                </a:schemeClr>
              </a:solidFill>
            </a:endParaRPr>
          </a:p>
          <a:p>
            <a:pPr marL="0" indent="0" fontAlgn="auto">
              <a:spcAft>
                <a:spcPts val="0"/>
              </a:spcAft>
              <a:buFont typeface="Wingdings 3" charset="2"/>
              <a:buNone/>
              <a:defRPr/>
            </a:pPr>
            <a:r>
              <a:rPr lang="en-US" altLang="ja-JP" dirty="0" smtClean="0">
                <a:solidFill>
                  <a:schemeClr val="tx1">
                    <a:lumMod val="75000"/>
                    <a:lumOff val="25000"/>
                  </a:schemeClr>
                </a:solidFill>
              </a:rPr>
              <a:t>Ⅱ</a:t>
            </a:r>
            <a:r>
              <a:rPr lang="ja-JP" altLang="en-US" dirty="0" smtClean="0">
                <a:solidFill>
                  <a:schemeClr val="tx1">
                    <a:lumMod val="75000"/>
                    <a:lumOff val="25000"/>
                  </a:schemeClr>
                </a:solidFill>
              </a:rPr>
              <a:t>　相対的必要記載事項</a:t>
            </a:r>
            <a:r>
              <a:rPr lang="en-US" altLang="ja-JP" dirty="0" smtClean="0">
                <a:solidFill>
                  <a:schemeClr val="tx1">
                    <a:lumMod val="75000"/>
                    <a:lumOff val="25000"/>
                  </a:schemeClr>
                </a:solidFill>
              </a:rPr>
              <a:t>…</a:t>
            </a:r>
            <a:r>
              <a:rPr lang="ja-JP" altLang="en-US" dirty="0" smtClean="0">
                <a:solidFill>
                  <a:schemeClr val="tx1">
                    <a:lumMod val="75000"/>
                    <a:lumOff val="25000"/>
                  </a:schemeClr>
                </a:solidFill>
              </a:rPr>
              <a:t>制度を設ける場合には記載が義務づけられる事項</a:t>
            </a:r>
            <a:endParaRPr lang="en-US" altLang="ja-JP" dirty="0" smtClean="0">
              <a:solidFill>
                <a:schemeClr val="tx1">
                  <a:lumMod val="75000"/>
                  <a:lumOff val="25000"/>
                </a:schemeClr>
              </a:solidFill>
            </a:endParaRPr>
          </a:p>
          <a:p>
            <a:pPr marL="0" indent="0" fontAlgn="auto">
              <a:spcAft>
                <a:spcPts val="0"/>
              </a:spcAft>
              <a:buFont typeface="Wingdings 3" charset="2"/>
              <a:buNone/>
              <a:defRPr/>
            </a:pPr>
            <a:r>
              <a:rPr lang="ja-JP" altLang="en-US" dirty="0" smtClean="0">
                <a:solidFill>
                  <a:schemeClr val="tx1">
                    <a:lumMod val="75000"/>
                    <a:lumOff val="25000"/>
                  </a:schemeClr>
                </a:solidFill>
              </a:rPr>
              <a:t>　</a:t>
            </a:r>
            <a:r>
              <a:rPr lang="ja-JP" altLang="en-US" dirty="0" smtClean="0">
                <a:solidFill>
                  <a:srgbClr val="FF0000"/>
                </a:solidFill>
              </a:rPr>
              <a:t>①退職手当に関する事項</a:t>
            </a:r>
            <a:r>
              <a:rPr lang="ja-JP" altLang="en-US" dirty="0" smtClean="0">
                <a:solidFill>
                  <a:schemeClr val="tx1">
                    <a:lumMod val="75000"/>
                    <a:lumOff val="25000"/>
                  </a:schemeClr>
                </a:solidFill>
              </a:rPr>
              <a:t>，②臨時の賃金等および最低賃金額，③食費や作業用品等の労働者の負担，</a:t>
            </a:r>
            <a:r>
              <a:rPr lang="ja-JP" altLang="en-US" dirty="0" smtClean="0">
                <a:solidFill>
                  <a:srgbClr val="FF0000"/>
                </a:solidFill>
              </a:rPr>
              <a:t>④表彰および制裁（懲戒）</a:t>
            </a:r>
            <a:endParaRPr lang="en-US" altLang="ja-JP" dirty="0" smtClean="0">
              <a:solidFill>
                <a:srgbClr val="FF0000"/>
              </a:solidFill>
            </a:endParaRPr>
          </a:p>
          <a:p>
            <a:pPr marL="0" indent="0" fontAlgn="auto">
              <a:spcAft>
                <a:spcPts val="0"/>
              </a:spcAft>
              <a:buFont typeface="Wingdings 3" charset="2"/>
              <a:buNone/>
              <a:defRPr/>
            </a:pPr>
            <a:r>
              <a:rPr lang="en-US" altLang="ja-JP" dirty="0" smtClean="0">
                <a:solidFill>
                  <a:schemeClr val="tx1">
                    <a:lumMod val="75000"/>
                    <a:lumOff val="25000"/>
                  </a:schemeClr>
                </a:solidFill>
              </a:rPr>
              <a:t>Ⅲ</a:t>
            </a:r>
            <a:r>
              <a:rPr lang="ja-JP" altLang="en-US" dirty="0" smtClean="0">
                <a:solidFill>
                  <a:schemeClr val="tx1">
                    <a:lumMod val="75000"/>
                    <a:lumOff val="25000"/>
                  </a:schemeClr>
                </a:solidFill>
              </a:rPr>
              <a:t>　</a:t>
            </a:r>
            <a:r>
              <a:rPr lang="en-US" altLang="ja-JP" dirty="0" smtClean="0">
                <a:solidFill>
                  <a:schemeClr val="tx1">
                    <a:lumMod val="75000"/>
                    <a:lumOff val="25000"/>
                  </a:schemeClr>
                </a:solidFill>
              </a:rPr>
              <a:t>Ⅰ</a:t>
            </a:r>
            <a:r>
              <a:rPr lang="ja-JP" altLang="en-US" dirty="0" smtClean="0">
                <a:solidFill>
                  <a:schemeClr val="tx1">
                    <a:lumMod val="75000"/>
                    <a:lumOff val="25000"/>
                  </a:schemeClr>
                </a:solidFill>
              </a:rPr>
              <a:t>・</a:t>
            </a:r>
            <a:r>
              <a:rPr lang="en-US" altLang="ja-JP" dirty="0" smtClean="0">
                <a:solidFill>
                  <a:schemeClr val="tx1">
                    <a:lumMod val="75000"/>
                    <a:lumOff val="25000"/>
                  </a:schemeClr>
                </a:solidFill>
              </a:rPr>
              <a:t>Ⅱ</a:t>
            </a:r>
            <a:r>
              <a:rPr lang="ja-JP" altLang="en-US" dirty="0" smtClean="0">
                <a:solidFill>
                  <a:schemeClr val="tx1">
                    <a:lumMod val="75000"/>
                    <a:lumOff val="25000"/>
                  </a:schemeClr>
                </a:solidFill>
              </a:rPr>
              <a:t>の他にも，使用者は公序良俗に反しない限り，自由に</a:t>
            </a:r>
            <a:r>
              <a:rPr lang="en-US" altLang="ja-JP" dirty="0" smtClean="0">
                <a:solidFill>
                  <a:schemeClr val="tx1">
                    <a:lumMod val="75000"/>
                    <a:lumOff val="25000"/>
                  </a:schemeClr>
                </a:solidFill>
              </a:rPr>
              <a:t>｢</a:t>
            </a:r>
            <a:r>
              <a:rPr lang="ja-JP" altLang="en-US" dirty="0" smtClean="0">
                <a:solidFill>
                  <a:schemeClr val="tx1">
                    <a:lumMod val="75000"/>
                    <a:lumOff val="25000"/>
                  </a:schemeClr>
                </a:solidFill>
              </a:rPr>
              <a:t>任意的記載事項</a:t>
            </a:r>
            <a:r>
              <a:rPr lang="en-US" altLang="ja-JP" dirty="0" smtClean="0">
                <a:solidFill>
                  <a:schemeClr val="tx1">
                    <a:lumMod val="75000"/>
                    <a:lumOff val="25000"/>
                  </a:schemeClr>
                </a:solidFill>
              </a:rPr>
              <a:t>｣</a:t>
            </a:r>
            <a:r>
              <a:rPr lang="ja-JP" altLang="en-US" dirty="0" smtClean="0">
                <a:solidFill>
                  <a:schemeClr val="tx1">
                    <a:lumMod val="75000"/>
                    <a:lumOff val="25000"/>
                  </a:schemeClr>
                </a:solidFill>
              </a:rPr>
              <a:t>を定めることができる。　</a:t>
            </a:r>
            <a:endParaRPr lang="en-US" altLang="ja-JP" dirty="0" smtClean="0">
              <a:solidFill>
                <a:schemeClr val="tx1">
                  <a:lumMod val="75000"/>
                  <a:lumOff val="25000"/>
                </a:schemeClr>
              </a:solidFill>
            </a:endParaRPr>
          </a:p>
          <a:p>
            <a:pPr marL="0" indent="0" fontAlgn="auto">
              <a:spcAft>
                <a:spcPts val="0"/>
              </a:spcAft>
              <a:buFont typeface="Wingdings 3" charset="2"/>
              <a:buNone/>
              <a:defRPr/>
            </a:pPr>
            <a:r>
              <a:rPr lang="ja-JP" altLang="en-US" dirty="0" smtClean="0">
                <a:solidFill>
                  <a:schemeClr val="tx1">
                    <a:lumMod val="75000"/>
                    <a:lumOff val="25000"/>
                  </a:schemeClr>
                </a:solidFill>
              </a:rPr>
              <a:t>　企業の社会的責任の理念，行動原則など　</a:t>
            </a:r>
            <a:endParaRPr lang="en-US" altLang="ja-JP" dirty="0" smtClean="0">
              <a:solidFill>
                <a:schemeClr val="tx1">
                  <a:lumMod val="75000"/>
                  <a:lumOff val="25000"/>
                </a:schemeClr>
              </a:solidFill>
            </a:endParaRPr>
          </a:p>
          <a:p>
            <a:pPr marL="0" indent="0" fontAlgn="auto">
              <a:spcAft>
                <a:spcPts val="0"/>
              </a:spcAft>
              <a:buFont typeface="Wingdings 3" charset="2"/>
              <a:buNone/>
              <a:defRPr/>
            </a:pPr>
            <a:endParaRPr lang="en-US" altLang="ja-JP" dirty="0">
              <a:solidFill>
                <a:schemeClr val="tx1">
                  <a:lumMod val="75000"/>
                  <a:lumOff val="25000"/>
                </a:schemeClr>
              </a:solidFill>
            </a:endParaRPr>
          </a:p>
          <a:p>
            <a:pPr marL="0" indent="0" fontAlgn="auto">
              <a:spcAft>
                <a:spcPts val="0"/>
              </a:spcAft>
              <a:buFont typeface="Wingdings 3" charset="2"/>
              <a:buNone/>
              <a:defRPr/>
            </a:pPr>
            <a:r>
              <a:rPr lang="en-US" altLang="ja-JP" dirty="0" smtClean="0">
                <a:solidFill>
                  <a:schemeClr val="tx1">
                    <a:lumMod val="75000"/>
                    <a:lumOff val="25000"/>
                  </a:schemeClr>
                </a:solidFill>
              </a:rPr>
              <a:t>※</a:t>
            </a:r>
            <a:r>
              <a:rPr lang="ja-JP" altLang="en-US" dirty="0" smtClean="0">
                <a:solidFill>
                  <a:schemeClr val="tx1">
                    <a:lumMod val="75000"/>
                    <a:lumOff val="25000"/>
                  </a:schemeClr>
                </a:solidFill>
              </a:rPr>
              <a:t>　使用者が懲戒権を行使して労働者に懲戒処分を課すには，予め就業規則に懲戒事由および種類を定めておく必要がある。</a:t>
            </a:r>
            <a:endParaRPr lang="ja-JP" altLang="en-US" dirty="0">
              <a:solidFill>
                <a:schemeClr val="tx1">
                  <a:lumMod val="75000"/>
                  <a:lumOff val="25000"/>
                </a:schemeClr>
              </a:solidFill>
            </a:endParaRPr>
          </a:p>
        </p:txBody>
      </p:sp>
    </p:spTree>
    <p:extLst>
      <p:ext uri="{BB962C8B-B14F-4D97-AF65-F5344CB8AC3E}">
        <p14:creationId xmlns:p14="http://schemas.microsoft.com/office/powerpoint/2010/main" val="41238692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a:xfrm>
            <a:off x="677863" y="609600"/>
            <a:ext cx="8513762" cy="1000125"/>
          </a:xfrm>
        </p:spPr>
        <p:txBody>
          <a:bodyPr/>
          <a:lstStyle/>
          <a:p>
            <a:r>
              <a:rPr lang="ja-JP" altLang="en-US" dirty="0" smtClean="0">
                <a:cs typeface="メイリオ" pitchFamily="50" charset="-128"/>
              </a:rPr>
              <a:t>就業規則と個別の労働契約の関係</a:t>
            </a:r>
          </a:p>
        </p:txBody>
      </p:sp>
      <p:sp>
        <p:nvSpPr>
          <p:cNvPr id="5" name="正方形/長方形 4"/>
          <p:cNvSpPr/>
          <p:nvPr/>
        </p:nvSpPr>
        <p:spPr>
          <a:xfrm>
            <a:off x="4162425" y="1476375"/>
            <a:ext cx="3019425" cy="619125"/>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 name="正方形/長方形 5"/>
          <p:cNvSpPr/>
          <p:nvPr/>
        </p:nvSpPr>
        <p:spPr>
          <a:xfrm>
            <a:off x="3086100" y="4953000"/>
            <a:ext cx="5391150" cy="4667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7" name="正方形/長方形 6"/>
          <p:cNvSpPr/>
          <p:nvPr/>
        </p:nvSpPr>
        <p:spPr>
          <a:xfrm>
            <a:off x="4162425" y="1476375"/>
            <a:ext cx="3019425" cy="619125"/>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 name="正方形/長方形 9"/>
          <p:cNvSpPr/>
          <p:nvPr/>
        </p:nvSpPr>
        <p:spPr>
          <a:xfrm>
            <a:off x="981075" y="2619375"/>
            <a:ext cx="2600325" cy="723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 name="コンテンツ プレースホルダー 2"/>
          <p:cNvSpPr>
            <a:spLocks noGrp="1"/>
          </p:cNvSpPr>
          <p:nvPr>
            <p:ph idx="1"/>
          </p:nvPr>
        </p:nvSpPr>
        <p:spPr>
          <a:xfrm>
            <a:off x="647700" y="1228725"/>
            <a:ext cx="9715500" cy="5410200"/>
          </a:xfrm>
        </p:spPr>
        <p:txBody>
          <a:bodyPr rtlCol="0">
            <a:normAutofit/>
          </a:bodyPr>
          <a:lstStyle/>
          <a:p>
            <a:pPr marL="0" indent="0" fontAlgn="auto">
              <a:spcAft>
                <a:spcPts val="0"/>
              </a:spcAft>
              <a:buNone/>
              <a:defRPr/>
            </a:pPr>
            <a:r>
              <a:rPr lang="ja-JP" altLang="en-US" dirty="0" smtClean="0">
                <a:solidFill>
                  <a:schemeClr val="tx1">
                    <a:lumMod val="75000"/>
                    <a:lumOff val="25000"/>
                  </a:schemeClr>
                </a:solidFill>
              </a:rPr>
              <a:t>　</a:t>
            </a:r>
            <a:endParaRPr lang="en-US" altLang="ja-JP" dirty="0" smtClean="0">
              <a:solidFill>
                <a:schemeClr val="tx1">
                  <a:lumMod val="75000"/>
                  <a:lumOff val="25000"/>
                </a:schemeClr>
              </a:solidFill>
            </a:endParaRPr>
          </a:p>
          <a:p>
            <a:pPr marL="0" indent="0" algn="ctr" fontAlgn="auto">
              <a:spcAft>
                <a:spcPts val="0"/>
              </a:spcAft>
              <a:buNone/>
              <a:defRPr/>
            </a:pPr>
            <a:r>
              <a:rPr lang="ja-JP" altLang="en-US" sz="1400" dirty="0" smtClean="0">
                <a:solidFill>
                  <a:schemeClr val="tx1">
                    <a:lumMod val="75000"/>
                    <a:lumOff val="25000"/>
                  </a:schemeClr>
                </a:solidFill>
              </a:rPr>
              <a:t>　　①労働契約の成立（労契法６条）</a:t>
            </a:r>
            <a:endParaRPr lang="en-US" altLang="ja-JP" sz="1400" dirty="0" smtClean="0">
              <a:solidFill>
                <a:schemeClr val="tx1">
                  <a:lumMod val="75000"/>
                  <a:lumOff val="25000"/>
                </a:schemeClr>
              </a:solidFill>
            </a:endParaRPr>
          </a:p>
          <a:p>
            <a:pPr algn="ctr" fontAlgn="auto">
              <a:spcAft>
                <a:spcPts val="0"/>
              </a:spcAft>
              <a:buFont typeface="Wingdings 3" charset="2"/>
              <a:buChar char=""/>
              <a:defRPr/>
            </a:pPr>
            <a:endParaRPr lang="en-US" altLang="ja-JP" sz="1400" dirty="0" smtClean="0">
              <a:solidFill>
                <a:schemeClr val="tx1">
                  <a:lumMod val="75000"/>
                  <a:lumOff val="25000"/>
                </a:schemeClr>
              </a:solidFill>
            </a:endParaRPr>
          </a:p>
          <a:p>
            <a:pPr fontAlgn="auto">
              <a:spcAft>
                <a:spcPts val="0"/>
              </a:spcAft>
              <a:buFont typeface="Wingdings 3" charset="2"/>
              <a:buChar char=""/>
              <a:defRPr/>
            </a:pPr>
            <a:endParaRPr lang="en-US" altLang="ja-JP" sz="1400" dirty="0" smtClean="0">
              <a:solidFill>
                <a:schemeClr val="tx1">
                  <a:lumMod val="75000"/>
                  <a:lumOff val="25000"/>
                </a:schemeClr>
              </a:solidFill>
            </a:endParaRPr>
          </a:p>
          <a:p>
            <a:pPr marL="0" indent="0" fontAlgn="auto">
              <a:spcAft>
                <a:spcPts val="0"/>
              </a:spcAft>
              <a:buNone/>
              <a:defRPr/>
            </a:pPr>
            <a:r>
              <a:rPr lang="ja-JP" altLang="en-US" sz="1400" dirty="0" smtClean="0">
                <a:solidFill>
                  <a:schemeClr val="tx1">
                    <a:lumMod val="75000"/>
                    <a:lumOff val="25000"/>
                  </a:schemeClr>
                </a:solidFill>
              </a:rPr>
              <a:t>　　労働契約において労働条件を　　　　　　　　　　　　　　　　　　　個別の合意による労働条件の決定</a:t>
            </a:r>
            <a:endParaRPr lang="en-US" altLang="ja-JP" sz="1400" dirty="0" smtClean="0">
              <a:solidFill>
                <a:schemeClr val="tx1">
                  <a:lumMod val="75000"/>
                  <a:lumOff val="25000"/>
                </a:schemeClr>
              </a:solidFill>
            </a:endParaRPr>
          </a:p>
          <a:p>
            <a:pPr marL="0" indent="0" fontAlgn="auto">
              <a:spcAft>
                <a:spcPts val="0"/>
              </a:spcAft>
              <a:buNone/>
              <a:defRPr/>
            </a:pPr>
            <a:r>
              <a:rPr lang="ja-JP" altLang="en-US" sz="1400" dirty="0" smtClean="0">
                <a:solidFill>
                  <a:schemeClr val="tx1">
                    <a:lumMod val="75000"/>
                    <a:lumOff val="25000"/>
                  </a:schemeClr>
                </a:solidFill>
              </a:rPr>
              <a:t>　　詳細に定めていなかった場合</a:t>
            </a:r>
            <a:endParaRPr lang="en-US" altLang="ja-JP" sz="1400" dirty="0" smtClean="0">
              <a:solidFill>
                <a:schemeClr val="tx1">
                  <a:lumMod val="75000"/>
                  <a:lumOff val="25000"/>
                </a:schemeClr>
              </a:solidFill>
            </a:endParaRPr>
          </a:p>
          <a:p>
            <a:pPr fontAlgn="auto">
              <a:spcAft>
                <a:spcPts val="0"/>
              </a:spcAft>
              <a:buFont typeface="Wingdings 3" charset="2"/>
              <a:buChar char=""/>
              <a:defRPr/>
            </a:pPr>
            <a:endParaRPr lang="en-US" altLang="ja-JP" sz="1400" dirty="0">
              <a:solidFill>
                <a:schemeClr val="tx1">
                  <a:lumMod val="75000"/>
                  <a:lumOff val="25000"/>
                </a:schemeClr>
              </a:solidFill>
            </a:endParaRPr>
          </a:p>
          <a:p>
            <a:pPr marL="0" indent="0" fontAlgn="auto">
              <a:spcAft>
                <a:spcPts val="0"/>
              </a:spcAft>
              <a:buNone/>
              <a:defRPr/>
            </a:pPr>
            <a:r>
              <a:rPr lang="ja-JP" altLang="en-US" sz="1400" dirty="0" smtClean="0">
                <a:solidFill>
                  <a:schemeClr val="tx1">
                    <a:lumMod val="75000"/>
                    <a:lumOff val="25000"/>
                  </a:schemeClr>
                </a:solidFill>
              </a:rPr>
              <a:t>　　（</a:t>
            </a:r>
            <a:r>
              <a:rPr lang="en-US" altLang="ja-JP" sz="1400" dirty="0" smtClean="0">
                <a:solidFill>
                  <a:schemeClr val="tx1">
                    <a:lumMod val="75000"/>
                    <a:lumOff val="25000"/>
                  </a:schemeClr>
                </a:solidFill>
              </a:rPr>
              <a:t>ⅰ</a:t>
            </a:r>
            <a:r>
              <a:rPr lang="ja-JP" altLang="en-US" sz="1400" dirty="0" smtClean="0">
                <a:solidFill>
                  <a:schemeClr val="tx1">
                    <a:lumMod val="75000"/>
                    <a:lumOff val="25000"/>
                  </a:schemeClr>
                </a:solidFill>
              </a:rPr>
              <a:t>）合理的な労働条件が定められている就業規則　　　　　④就業規則の内容と異なる</a:t>
            </a:r>
            <a:endParaRPr lang="en-US" altLang="ja-JP" sz="1400" dirty="0" smtClean="0">
              <a:solidFill>
                <a:schemeClr val="tx1">
                  <a:lumMod val="75000"/>
                  <a:lumOff val="25000"/>
                </a:schemeClr>
              </a:solidFill>
            </a:endParaRPr>
          </a:p>
          <a:p>
            <a:pPr marL="0" indent="0" fontAlgn="auto">
              <a:spcAft>
                <a:spcPts val="0"/>
              </a:spcAft>
              <a:buNone/>
              <a:defRPr/>
            </a:pPr>
            <a:r>
              <a:rPr lang="ja-JP" altLang="en-US" sz="1400" dirty="0" smtClean="0">
                <a:solidFill>
                  <a:schemeClr val="tx1">
                    <a:lumMod val="75000"/>
                    <a:lumOff val="25000"/>
                  </a:schemeClr>
                </a:solidFill>
              </a:rPr>
              <a:t>　　（</a:t>
            </a:r>
            <a:r>
              <a:rPr lang="en-US" altLang="ja-JP" sz="1400" dirty="0" smtClean="0">
                <a:solidFill>
                  <a:schemeClr val="tx1">
                    <a:lumMod val="75000"/>
                    <a:lumOff val="25000"/>
                  </a:schemeClr>
                </a:solidFill>
              </a:rPr>
              <a:t>ⅱ</a:t>
            </a:r>
            <a:r>
              <a:rPr lang="ja-JP" altLang="en-US" sz="1400" dirty="0" smtClean="0">
                <a:solidFill>
                  <a:schemeClr val="tx1">
                    <a:lumMod val="75000"/>
                    <a:lumOff val="25000"/>
                  </a:schemeClr>
                </a:solidFill>
              </a:rPr>
              <a:t>）就業規則を労働者に周知させていた　　　　　　　　　　労働条件の合意　　　　　　②</a:t>
            </a:r>
            <a:endParaRPr lang="en-US" altLang="ja-JP" sz="1400" dirty="0" smtClean="0">
              <a:solidFill>
                <a:schemeClr val="tx1">
                  <a:lumMod val="75000"/>
                  <a:lumOff val="25000"/>
                </a:schemeClr>
              </a:solidFill>
            </a:endParaRPr>
          </a:p>
          <a:p>
            <a:pPr marL="0" indent="0" fontAlgn="auto">
              <a:spcAft>
                <a:spcPts val="0"/>
              </a:spcAft>
              <a:buNone/>
              <a:defRPr/>
            </a:pPr>
            <a:r>
              <a:rPr lang="ja-JP" altLang="en-US" sz="1400" dirty="0" smtClean="0">
                <a:solidFill>
                  <a:schemeClr val="tx1">
                    <a:lumMod val="75000"/>
                    <a:lumOff val="25000"/>
                  </a:schemeClr>
                </a:solidFill>
              </a:rPr>
              <a:t>　</a:t>
            </a:r>
            <a:r>
              <a:rPr lang="ja-JP" altLang="en-US" sz="1400" dirty="0">
                <a:solidFill>
                  <a:schemeClr val="tx1">
                    <a:lumMod val="75000"/>
                    <a:lumOff val="25000"/>
                  </a:schemeClr>
                </a:solidFill>
              </a:rPr>
              <a:t>　</a:t>
            </a:r>
            <a:r>
              <a:rPr lang="ja-JP" altLang="en-US" sz="1400" dirty="0" smtClean="0">
                <a:solidFill>
                  <a:schemeClr val="tx1">
                    <a:lumMod val="75000"/>
                    <a:lumOff val="25000"/>
                  </a:schemeClr>
                </a:solidFill>
              </a:rPr>
              <a:t>　　（労契法７条本文）　　　　　　　　　　　　　　　　　（労契法７条但書き）　　　　　　　　　　　　　　　　　　　　　　　　　　　　　　　　　　　　　　　　　　　　　　　　　　　　　　　　　　　　　　　　　　　　　　　　　　　　　　　　　　　　　　　　　　　　　　　　　　　　　　　　　　　　　　　　　　　　　　　　　　　　　　　　　　　　　　　　　</a:t>
            </a:r>
            <a:endParaRPr lang="en-US" altLang="ja-JP" sz="1400" dirty="0">
              <a:solidFill>
                <a:schemeClr val="tx1">
                  <a:lumMod val="75000"/>
                  <a:lumOff val="25000"/>
                </a:schemeClr>
              </a:solidFill>
            </a:endParaRPr>
          </a:p>
          <a:p>
            <a:pPr marL="0" indent="0" fontAlgn="auto">
              <a:spcAft>
                <a:spcPts val="0"/>
              </a:spcAft>
              <a:buFont typeface="Wingdings 3" charset="2"/>
              <a:buNone/>
              <a:defRPr/>
            </a:pPr>
            <a:r>
              <a:rPr lang="ja-JP" altLang="en-US" sz="1400" dirty="0" smtClean="0">
                <a:solidFill>
                  <a:schemeClr val="tx1">
                    <a:lumMod val="75000"/>
                    <a:lumOff val="25000"/>
                  </a:schemeClr>
                </a:solidFill>
              </a:rPr>
              <a:t>　　　　</a:t>
            </a:r>
            <a:r>
              <a:rPr lang="en-US" altLang="ja-JP" sz="1400" dirty="0" smtClean="0">
                <a:solidFill>
                  <a:schemeClr val="tx1">
                    <a:lumMod val="75000"/>
                    <a:lumOff val="25000"/>
                  </a:schemeClr>
                </a:solidFill>
              </a:rPr>
              <a:t>NO</a:t>
            </a:r>
            <a:r>
              <a:rPr lang="ja-JP" altLang="en-US" sz="1400" dirty="0" smtClean="0">
                <a:solidFill>
                  <a:schemeClr val="tx1">
                    <a:lumMod val="75000"/>
                    <a:lumOff val="25000"/>
                  </a:schemeClr>
                </a:solidFill>
              </a:rPr>
              <a:t>　　　　　　　　　　③　</a:t>
            </a:r>
            <a:r>
              <a:rPr lang="en-US" altLang="ja-JP" sz="1400" dirty="0" smtClean="0">
                <a:solidFill>
                  <a:schemeClr val="tx1">
                    <a:lumMod val="75000"/>
                    <a:lumOff val="25000"/>
                  </a:schemeClr>
                </a:solidFill>
              </a:rPr>
              <a:t>YES</a:t>
            </a:r>
          </a:p>
          <a:p>
            <a:pPr marL="0" indent="0" fontAlgn="auto">
              <a:spcAft>
                <a:spcPts val="0"/>
              </a:spcAft>
              <a:buFont typeface="Wingdings 3" charset="2"/>
              <a:buNone/>
              <a:defRPr/>
            </a:pPr>
            <a:r>
              <a:rPr lang="ja-JP" altLang="en-US" sz="1400" dirty="0">
                <a:solidFill>
                  <a:schemeClr val="tx1">
                    <a:lumMod val="75000"/>
                    <a:lumOff val="25000"/>
                  </a:schemeClr>
                </a:solidFill>
              </a:rPr>
              <a:t>　</a:t>
            </a:r>
            <a:r>
              <a:rPr lang="ja-JP" altLang="en-US" sz="1400" dirty="0" smtClean="0">
                <a:solidFill>
                  <a:schemeClr val="tx1">
                    <a:lumMod val="75000"/>
                    <a:lumOff val="25000"/>
                  </a:schemeClr>
                </a:solidFill>
              </a:rPr>
              <a:t>　労働者の労働条件　　　　　　　　　　　　　労働者の労働条件</a:t>
            </a:r>
            <a:endParaRPr lang="en-US" altLang="ja-JP" sz="1400" dirty="0" smtClean="0">
              <a:solidFill>
                <a:schemeClr val="tx1">
                  <a:lumMod val="75000"/>
                  <a:lumOff val="25000"/>
                </a:schemeClr>
              </a:solidFill>
            </a:endParaRPr>
          </a:p>
          <a:p>
            <a:pPr marL="0" indent="0" fontAlgn="auto">
              <a:spcAft>
                <a:spcPts val="0"/>
              </a:spcAft>
              <a:buFont typeface="Wingdings 3" charset="2"/>
              <a:buNone/>
              <a:defRPr/>
            </a:pPr>
            <a:r>
              <a:rPr lang="ja-JP" altLang="en-US" sz="1400" dirty="0" smtClean="0">
                <a:solidFill>
                  <a:schemeClr val="tx1">
                    <a:lumMod val="75000"/>
                    <a:lumOff val="25000"/>
                  </a:schemeClr>
                </a:solidFill>
              </a:rPr>
              <a:t>　　にはならない</a:t>
            </a:r>
            <a:endParaRPr lang="en-US" altLang="ja-JP" sz="1400" dirty="0" smtClean="0">
              <a:solidFill>
                <a:schemeClr val="tx1">
                  <a:lumMod val="75000"/>
                  <a:lumOff val="25000"/>
                </a:schemeClr>
              </a:solidFill>
            </a:endParaRPr>
          </a:p>
          <a:p>
            <a:pPr marL="0" indent="0" algn="ctr" fontAlgn="auto">
              <a:spcAft>
                <a:spcPts val="0"/>
              </a:spcAft>
              <a:buFont typeface="Wingdings 3" charset="2"/>
              <a:buNone/>
              <a:defRPr/>
            </a:pPr>
            <a:r>
              <a:rPr lang="ja-JP" altLang="en-US" sz="1400" dirty="0" smtClean="0">
                <a:solidFill>
                  <a:schemeClr val="tx1">
                    <a:lumMod val="75000"/>
                    <a:lumOff val="25000"/>
                  </a:schemeClr>
                </a:solidFill>
              </a:rPr>
              <a:t>　　　</a:t>
            </a:r>
            <a:endParaRPr lang="en-US" altLang="ja-JP" sz="1400" b="1" dirty="0">
              <a:solidFill>
                <a:schemeClr val="tx1">
                  <a:lumMod val="75000"/>
                  <a:lumOff val="25000"/>
                </a:schemeClr>
              </a:solidFill>
            </a:endParaRPr>
          </a:p>
        </p:txBody>
      </p:sp>
      <p:sp>
        <p:nvSpPr>
          <p:cNvPr id="11" name="正方形/長方形 10"/>
          <p:cNvSpPr/>
          <p:nvPr/>
        </p:nvSpPr>
        <p:spPr>
          <a:xfrm>
            <a:off x="981075" y="3657600"/>
            <a:ext cx="4295775" cy="971550"/>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13" name="直線矢印コネクタ 12"/>
          <p:cNvCxnSpPr/>
          <p:nvPr/>
        </p:nvCxnSpPr>
        <p:spPr>
          <a:xfrm>
            <a:off x="3714750" y="4629150"/>
            <a:ext cx="0" cy="32385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a:off x="1323975" y="4629150"/>
            <a:ext cx="0" cy="32385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正方形/長方形 18"/>
          <p:cNvSpPr/>
          <p:nvPr/>
        </p:nvSpPr>
        <p:spPr>
          <a:xfrm flipH="1">
            <a:off x="5934075" y="3657600"/>
            <a:ext cx="2409825" cy="971550"/>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0" name="正方形/長方形 19"/>
          <p:cNvSpPr/>
          <p:nvPr/>
        </p:nvSpPr>
        <p:spPr>
          <a:xfrm flipH="1">
            <a:off x="6591300" y="2619375"/>
            <a:ext cx="3124200" cy="428625"/>
          </a:xfrm>
          <a:prstGeom prst="rect">
            <a:avLst/>
          </a:prstGeom>
          <a:noFill/>
          <a:ln w="19050">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21" name="直線矢印コネクタ 20"/>
          <p:cNvCxnSpPr/>
          <p:nvPr/>
        </p:nvCxnSpPr>
        <p:spPr>
          <a:xfrm>
            <a:off x="8372475" y="3048000"/>
            <a:ext cx="0" cy="18669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2281238" y="2495550"/>
            <a:ext cx="0" cy="123825"/>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a:off x="8372475" y="2495550"/>
            <a:ext cx="0" cy="123825"/>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2281238" y="2495550"/>
            <a:ext cx="6091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2281238" y="3343275"/>
            <a:ext cx="0" cy="3143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72" name="直線コネクタ 3071"/>
          <p:cNvCxnSpPr/>
          <p:nvPr/>
        </p:nvCxnSpPr>
        <p:spPr>
          <a:xfrm>
            <a:off x="5672138" y="2095500"/>
            <a:ext cx="0" cy="4000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8211" name="Picture 2" descr="C:\Program Files (x86)\Microsoft Office\MEDIA\CAGCAT10\j0205462.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08182" y="4953000"/>
            <a:ext cx="1819275"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136378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a:xfrm>
            <a:off x="744538" y="581025"/>
            <a:ext cx="8447087" cy="733425"/>
          </a:xfrm>
        </p:spPr>
        <p:txBody>
          <a:bodyPr/>
          <a:lstStyle/>
          <a:p>
            <a:r>
              <a:rPr lang="ja-JP" altLang="en-US" dirty="0">
                <a:cs typeface="メイリオ" pitchFamily="50" charset="-128"/>
              </a:rPr>
              <a:t>就業</a:t>
            </a:r>
            <a:r>
              <a:rPr lang="ja-JP" altLang="en-US" dirty="0" smtClean="0">
                <a:cs typeface="メイリオ" pitchFamily="50" charset="-128"/>
              </a:rPr>
              <a:t>規則作成の手順</a:t>
            </a:r>
          </a:p>
        </p:txBody>
      </p:sp>
      <p:sp>
        <p:nvSpPr>
          <p:cNvPr id="5" name="角丸四角形 4"/>
          <p:cNvSpPr/>
          <p:nvPr/>
        </p:nvSpPr>
        <p:spPr>
          <a:xfrm>
            <a:off x="1171575" y="2076450"/>
            <a:ext cx="1743075" cy="43815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コンテンツ プレースホルダー 2"/>
          <p:cNvSpPr>
            <a:spLocks noGrp="1"/>
          </p:cNvSpPr>
          <p:nvPr>
            <p:ph idx="1"/>
          </p:nvPr>
        </p:nvSpPr>
        <p:spPr>
          <a:xfrm>
            <a:off x="676275" y="1530350"/>
            <a:ext cx="8782050" cy="5127625"/>
          </a:xfrm>
          <a:solidFill>
            <a:schemeClr val="bg1"/>
          </a:solidFill>
        </p:spPr>
        <p:txBody>
          <a:bodyPr rtlCol="0">
            <a:normAutofit fontScale="25000" lnSpcReduction="20000"/>
          </a:bodyPr>
          <a:lstStyle/>
          <a:p>
            <a:pPr marL="0" indent="0" fontAlgn="auto">
              <a:spcAft>
                <a:spcPts val="0"/>
              </a:spcAft>
              <a:buFont typeface="Wingdings 3" charset="2"/>
              <a:buNone/>
              <a:defRPr/>
            </a:pPr>
            <a:endParaRPr lang="en-US" altLang="ja-JP" sz="6400" dirty="0" smtClean="0">
              <a:solidFill>
                <a:schemeClr val="tx1">
                  <a:lumMod val="75000"/>
                  <a:lumOff val="25000"/>
                </a:schemeClr>
              </a:solidFill>
            </a:endParaRPr>
          </a:p>
          <a:p>
            <a:pPr marL="0" indent="0" fontAlgn="auto">
              <a:spcAft>
                <a:spcPts val="0"/>
              </a:spcAft>
              <a:buFont typeface="Wingdings 3" charset="2"/>
              <a:buNone/>
              <a:defRPr/>
            </a:pPr>
            <a:endParaRPr lang="en-US" altLang="ja-JP" sz="6400" dirty="0">
              <a:solidFill>
                <a:schemeClr val="tx1">
                  <a:lumMod val="75000"/>
                  <a:lumOff val="25000"/>
                </a:schemeClr>
              </a:solidFill>
            </a:endParaRPr>
          </a:p>
          <a:p>
            <a:pPr marL="0" indent="0" fontAlgn="auto">
              <a:spcAft>
                <a:spcPts val="0"/>
              </a:spcAft>
              <a:buFont typeface="Wingdings 3" charset="2"/>
              <a:buNone/>
              <a:defRPr/>
            </a:pPr>
            <a:endParaRPr lang="en-US" altLang="ja-JP" sz="6400" dirty="0" smtClean="0">
              <a:solidFill>
                <a:schemeClr val="tx1">
                  <a:lumMod val="75000"/>
                  <a:lumOff val="25000"/>
                </a:schemeClr>
              </a:solidFill>
            </a:endParaRPr>
          </a:p>
          <a:p>
            <a:pPr marL="0" indent="0" fontAlgn="auto">
              <a:spcAft>
                <a:spcPts val="0"/>
              </a:spcAft>
              <a:buFont typeface="Wingdings 3" charset="2"/>
              <a:buNone/>
              <a:defRPr/>
            </a:pPr>
            <a:endParaRPr lang="en-US" altLang="ja-JP" sz="6400" dirty="0">
              <a:solidFill>
                <a:schemeClr val="tx1">
                  <a:lumMod val="75000"/>
                  <a:lumOff val="25000"/>
                </a:schemeClr>
              </a:solidFill>
            </a:endParaRPr>
          </a:p>
          <a:p>
            <a:pPr marL="0" indent="0" fontAlgn="auto">
              <a:spcAft>
                <a:spcPts val="0"/>
              </a:spcAft>
              <a:buFont typeface="Wingdings 3" charset="2"/>
              <a:buNone/>
              <a:defRPr/>
            </a:pPr>
            <a:endParaRPr lang="en-US" altLang="ja-JP" sz="6400" dirty="0" smtClean="0">
              <a:solidFill>
                <a:schemeClr val="tx1">
                  <a:lumMod val="75000"/>
                  <a:lumOff val="25000"/>
                </a:schemeClr>
              </a:solidFill>
            </a:endParaRPr>
          </a:p>
          <a:p>
            <a:pPr marL="0" indent="0" fontAlgn="auto">
              <a:spcAft>
                <a:spcPts val="0"/>
              </a:spcAft>
              <a:buFont typeface="Wingdings 3" charset="2"/>
              <a:buNone/>
              <a:defRPr/>
            </a:pPr>
            <a:endParaRPr lang="en-US" altLang="ja-JP" sz="6400" dirty="0">
              <a:solidFill>
                <a:schemeClr val="tx1">
                  <a:lumMod val="75000"/>
                  <a:lumOff val="25000"/>
                </a:schemeClr>
              </a:solidFill>
            </a:endParaRPr>
          </a:p>
          <a:p>
            <a:pPr marL="0" indent="0" fontAlgn="auto">
              <a:spcAft>
                <a:spcPts val="0"/>
              </a:spcAft>
              <a:buFont typeface="Wingdings 3" charset="2"/>
              <a:buNone/>
              <a:defRPr/>
            </a:pPr>
            <a:endParaRPr lang="en-US" altLang="ja-JP" sz="6400" dirty="0" smtClean="0">
              <a:solidFill>
                <a:schemeClr val="tx1">
                  <a:lumMod val="75000"/>
                  <a:lumOff val="25000"/>
                </a:schemeClr>
              </a:solidFill>
            </a:endParaRPr>
          </a:p>
          <a:p>
            <a:pPr marL="0" indent="0" fontAlgn="auto">
              <a:spcAft>
                <a:spcPts val="0"/>
              </a:spcAft>
              <a:buFont typeface="Wingdings 3" charset="2"/>
              <a:buNone/>
              <a:defRPr/>
            </a:pPr>
            <a:endParaRPr lang="en-US" altLang="ja-JP" sz="6400" dirty="0">
              <a:solidFill>
                <a:schemeClr val="tx1">
                  <a:lumMod val="75000"/>
                  <a:lumOff val="25000"/>
                </a:schemeClr>
              </a:solidFill>
            </a:endParaRPr>
          </a:p>
          <a:p>
            <a:pPr marL="0" indent="0" fontAlgn="auto">
              <a:spcAft>
                <a:spcPts val="0"/>
              </a:spcAft>
              <a:buFont typeface="Wingdings 3" charset="2"/>
              <a:buNone/>
              <a:defRPr/>
            </a:pPr>
            <a:endParaRPr lang="en-US" altLang="ja-JP" sz="6400" dirty="0" smtClean="0">
              <a:solidFill>
                <a:schemeClr val="tx1">
                  <a:lumMod val="75000"/>
                  <a:lumOff val="25000"/>
                </a:schemeClr>
              </a:solidFill>
            </a:endParaRPr>
          </a:p>
          <a:p>
            <a:pPr marL="0" indent="0" fontAlgn="auto">
              <a:spcAft>
                <a:spcPts val="0"/>
              </a:spcAft>
              <a:buFont typeface="Wingdings 3" charset="2"/>
              <a:buNone/>
              <a:defRPr/>
            </a:pPr>
            <a:endParaRPr lang="en-US" altLang="ja-JP" sz="6400" dirty="0" smtClean="0">
              <a:solidFill>
                <a:schemeClr val="tx1">
                  <a:lumMod val="75000"/>
                  <a:lumOff val="25000"/>
                </a:schemeClr>
              </a:solidFill>
            </a:endParaRPr>
          </a:p>
          <a:p>
            <a:pPr marL="0" indent="0" fontAlgn="auto">
              <a:spcAft>
                <a:spcPts val="0"/>
              </a:spcAft>
              <a:buFont typeface="Wingdings 3" charset="2"/>
              <a:buNone/>
              <a:defRPr/>
            </a:pPr>
            <a:endParaRPr lang="en-US" altLang="ja-JP" sz="4900" dirty="0">
              <a:solidFill>
                <a:schemeClr val="tx1">
                  <a:lumMod val="75000"/>
                  <a:lumOff val="25000"/>
                </a:schemeClr>
              </a:solidFill>
            </a:endParaRPr>
          </a:p>
          <a:p>
            <a:pPr marL="0" indent="0" fontAlgn="auto">
              <a:spcAft>
                <a:spcPts val="0"/>
              </a:spcAft>
              <a:buFont typeface="Wingdings 3" charset="2"/>
              <a:buNone/>
              <a:defRPr/>
            </a:pPr>
            <a:r>
              <a:rPr lang="en-US" altLang="ja-JP" sz="6400" dirty="0" smtClean="0">
                <a:solidFill>
                  <a:schemeClr val="tx1">
                    <a:lumMod val="75000"/>
                    <a:lumOff val="25000"/>
                  </a:schemeClr>
                </a:solidFill>
              </a:rPr>
              <a:t>(</a:t>
            </a:r>
            <a:r>
              <a:rPr lang="ja-JP" altLang="en-US" sz="6400" dirty="0" smtClean="0">
                <a:solidFill>
                  <a:schemeClr val="tx1">
                    <a:lumMod val="75000"/>
                    <a:lumOff val="25000"/>
                  </a:schemeClr>
                </a:solidFill>
              </a:rPr>
              <a:t>就業規則の周知</a:t>
            </a:r>
            <a:r>
              <a:rPr lang="en-US" altLang="ja-JP" sz="6400" dirty="0" smtClean="0">
                <a:solidFill>
                  <a:schemeClr val="tx1">
                    <a:lumMod val="75000"/>
                    <a:lumOff val="25000"/>
                  </a:schemeClr>
                </a:solidFill>
              </a:rPr>
              <a:t>)</a:t>
            </a:r>
          </a:p>
          <a:p>
            <a:pPr marL="0" indent="0" fontAlgn="auto">
              <a:spcAft>
                <a:spcPts val="0"/>
              </a:spcAft>
              <a:buFont typeface="Wingdings 3" charset="2"/>
              <a:buNone/>
              <a:defRPr/>
            </a:pPr>
            <a:r>
              <a:rPr lang="ja-JP" altLang="en-US" sz="6400" dirty="0" smtClean="0">
                <a:solidFill>
                  <a:schemeClr val="tx1">
                    <a:lumMod val="75000"/>
                    <a:lumOff val="25000"/>
                  </a:schemeClr>
                </a:solidFill>
              </a:rPr>
              <a:t>　各作業場の見やすい場所に掲示や備え付ける，磁気ディスク等に記録して各作業場に読み出し機器を設置，書面の交付など，</a:t>
            </a:r>
            <a:r>
              <a:rPr lang="ja-JP" altLang="en-US" sz="6400" dirty="0" smtClean="0">
                <a:solidFill>
                  <a:srgbClr val="FF0000"/>
                </a:solidFill>
              </a:rPr>
              <a:t>労働者が知ろうと思えば知り得る状態にしておく</a:t>
            </a:r>
            <a:endParaRPr lang="en-US" altLang="ja-JP" sz="6400" dirty="0" smtClean="0">
              <a:solidFill>
                <a:srgbClr val="FF0000"/>
              </a:solidFill>
            </a:endParaRPr>
          </a:p>
          <a:p>
            <a:pPr marL="0" indent="0" fontAlgn="auto">
              <a:spcAft>
                <a:spcPts val="0"/>
              </a:spcAft>
              <a:buFont typeface="Wingdings 3" charset="2"/>
              <a:buNone/>
              <a:defRPr/>
            </a:pPr>
            <a:r>
              <a:rPr lang="ja-JP" altLang="en-US" sz="6400" dirty="0" smtClean="0">
                <a:solidFill>
                  <a:schemeClr val="tx1">
                    <a:lumMod val="75000"/>
                    <a:lumOff val="25000"/>
                  </a:schemeClr>
                </a:solidFill>
              </a:rPr>
              <a:t>　</a:t>
            </a:r>
            <a:endParaRPr lang="en-US" altLang="ja-JP" sz="6400" dirty="0" smtClean="0">
              <a:solidFill>
                <a:schemeClr val="tx1">
                  <a:lumMod val="75000"/>
                  <a:lumOff val="25000"/>
                </a:schemeClr>
              </a:solidFill>
            </a:endParaRPr>
          </a:p>
          <a:p>
            <a:pPr marL="0" indent="0" fontAlgn="auto">
              <a:spcAft>
                <a:spcPts val="0"/>
              </a:spcAft>
              <a:buFont typeface="Wingdings 3" charset="2"/>
              <a:buNone/>
              <a:defRPr/>
            </a:pPr>
            <a:endParaRPr lang="en-US" altLang="ja-JP" dirty="0" smtClean="0">
              <a:solidFill>
                <a:schemeClr val="tx1">
                  <a:lumMod val="75000"/>
                  <a:lumOff val="25000"/>
                </a:schemeClr>
              </a:solidFill>
            </a:endParaRPr>
          </a:p>
          <a:p>
            <a:pPr marL="0" indent="0" fontAlgn="auto">
              <a:spcAft>
                <a:spcPts val="0"/>
              </a:spcAft>
              <a:buFont typeface="Wingdings 3" charset="2"/>
              <a:buNone/>
              <a:defRPr/>
            </a:pPr>
            <a:endParaRPr lang="ja-JP" altLang="en-US" dirty="0">
              <a:solidFill>
                <a:schemeClr val="tx1">
                  <a:lumMod val="75000"/>
                  <a:lumOff val="25000"/>
                </a:schemeClr>
              </a:solidFill>
            </a:endParaRPr>
          </a:p>
        </p:txBody>
      </p:sp>
      <p:pic>
        <p:nvPicPr>
          <p:cNvPr id="92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00775" y="342900"/>
            <a:ext cx="3028950" cy="1952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2" name="図表 1"/>
          <p:cNvGraphicFramePr/>
          <p:nvPr>
            <p:extLst/>
          </p:nvPr>
        </p:nvGraphicFramePr>
        <p:xfrm>
          <a:off x="300942" y="2295525"/>
          <a:ext cx="9572263" cy="24500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99306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下矢印 6"/>
          <p:cNvSpPr/>
          <p:nvPr/>
        </p:nvSpPr>
        <p:spPr>
          <a:xfrm>
            <a:off x="4178300" y="4586288"/>
            <a:ext cx="2044700" cy="417512"/>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243" name="タイトル 1"/>
          <p:cNvSpPr>
            <a:spLocks noGrp="1"/>
          </p:cNvSpPr>
          <p:nvPr>
            <p:ph type="title"/>
          </p:nvPr>
        </p:nvSpPr>
        <p:spPr>
          <a:xfrm>
            <a:off x="677863" y="609600"/>
            <a:ext cx="8575675" cy="1000125"/>
          </a:xfrm>
        </p:spPr>
        <p:txBody>
          <a:bodyPr/>
          <a:lstStyle/>
          <a:p>
            <a:r>
              <a:rPr lang="ja-JP" altLang="en-US" smtClean="0">
                <a:cs typeface="メイリオ" pitchFamily="50" charset="-128"/>
              </a:rPr>
              <a:t>就業規則が形骸化していませんか？</a:t>
            </a:r>
          </a:p>
        </p:txBody>
      </p:sp>
      <p:sp>
        <p:nvSpPr>
          <p:cNvPr id="4" name="テキスト ボックス 3"/>
          <p:cNvSpPr txBox="1"/>
          <p:nvPr/>
        </p:nvSpPr>
        <p:spPr>
          <a:xfrm>
            <a:off x="744538" y="1695451"/>
            <a:ext cx="9153525" cy="1555750"/>
          </a:xfrm>
          <a:prstGeom prst="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wrap="square">
            <a:spAutoFit/>
          </a:bodyPr>
          <a:lstStyle/>
          <a:p>
            <a:pPr fontAlgn="auto">
              <a:spcBef>
                <a:spcPts val="0"/>
              </a:spcBef>
              <a:spcAft>
                <a:spcPts val="0"/>
              </a:spcAft>
              <a:defRPr/>
            </a:pPr>
            <a:endParaRPr lang="ja-JP" altLang="en-US" dirty="0"/>
          </a:p>
        </p:txBody>
      </p:sp>
      <p:sp>
        <p:nvSpPr>
          <p:cNvPr id="6" name="テキスト ボックス 5"/>
          <p:cNvSpPr txBox="1"/>
          <p:nvPr/>
        </p:nvSpPr>
        <p:spPr>
          <a:xfrm>
            <a:off x="723900" y="5141913"/>
            <a:ext cx="9174163" cy="1130300"/>
          </a:xfrm>
          <a:prstGeom prst="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a:spAutoFit/>
          </a:bodyPr>
          <a:lstStyle/>
          <a:p>
            <a:pPr fontAlgn="auto">
              <a:spcBef>
                <a:spcPts val="0"/>
              </a:spcBef>
              <a:spcAft>
                <a:spcPts val="0"/>
              </a:spcAft>
              <a:defRPr/>
            </a:pPr>
            <a:endParaRPr lang="ja-JP" altLang="en-US" dirty="0"/>
          </a:p>
        </p:txBody>
      </p:sp>
      <p:sp>
        <p:nvSpPr>
          <p:cNvPr id="3" name="コンテンツ プレースホルダー 2"/>
          <p:cNvSpPr>
            <a:spLocks noGrp="1"/>
          </p:cNvSpPr>
          <p:nvPr>
            <p:ph idx="1"/>
          </p:nvPr>
        </p:nvSpPr>
        <p:spPr>
          <a:xfrm>
            <a:off x="723900" y="1922463"/>
            <a:ext cx="9309100" cy="4349750"/>
          </a:xfrm>
          <a:ln>
            <a:solidFill>
              <a:schemeClr val="bg1"/>
            </a:solidFill>
          </a:ln>
        </p:spPr>
        <p:txBody>
          <a:bodyPr rtlCol="0">
            <a:normAutofit fontScale="92500" lnSpcReduction="20000"/>
          </a:bodyPr>
          <a:lstStyle/>
          <a:p>
            <a:pPr marL="0" indent="0" fontAlgn="auto">
              <a:spcAft>
                <a:spcPts val="0"/>
              </a:spcAft>
              <a:buFont typeface="Wingdings 3" charset="2"/>
              <a:buNone/>
              <a:defRPr/>
            </a:pPr>
            <a:r>
              <a:rPr lang="ja-JP" altLang="en-US" dirty="0" smtClean="0">
                <a:solidFill>
                  <a:schemeClr val="tx1">
                    <a:lumMod val="75000"/>
                    <a:lumOff val="25000"/>
                  </a:schemeClr>
                </a:solidFill>
              </a:rPr>
              <a:t>　</a:t>
            </a:r>
            <a:r>
              <a:rPr lang="ja-JP" altLang="en-US" dirty="0">
                <a:solidFill>
                  <a:schemeClr val="tx1">
                    <a:lumMod val="75000"/>
                    <a:lumOff val="25000"/>
                  </a:schemeClr>
                </a:solidFill>
                <a:latin typeface="+mn-ea"/>
              </a:rPr>
              <a:t>当社</a:t>
            </a:r>
            <a:r>
              <a:rPr lang="ja-JP" altLang="en-US" dirty="0" smtClean="0">
                <a:solidFill>
                  <a:schemeClr val="tx1">
                    <a:lumMod val="75000"/>
                    <a:lumOff val="25000"/>
                  </a:schemeClr>
                </a:solidFill>
                <a:latin typeface="+mn-ea"/>
              </a:rPr>
              <a:t>は，従業員の数も少ない零細事業者です。労基署に届け出るために，定型的な就業規則は作成してありますが，あまり参考にはしていません。</a:t>
            </a:r>
            <a:endParaRPr lang="en-US" altLang="ja-JP" dirty="0" smtClean="0">
              <a:solidFill>
                <a:schemeClr val="tx1">
                  <a:lumMod val="75000"/>
                  <a:lumOff val="25000"/>
                </a:schemeClr>
              </a:solidFill>
              <a:latin typeface="+mn-ea"/>
            </a:endParaRPr>
          </a:p>
          <a:p>
            <a:pPr marL="0" indent="0" fontAlgn="auto">
              <a:spcAft>
                <a:spcPts val="0"/>
              </a:spcAft>
              <a:buFont typeface="Wingdings 3" charset="2"/>
              <a:buNone/>
              <a:defRPr/>
            </a:pPr>
            <a:r>
              <a:rPr lang="ja-JP" altLang="en-US" dirty="0" smtClean="0">
                <a:solidFill>
                  <a:schemeClr val="tx1">
                    <a:lumMod val="75000"/>
                    <a:lumOff val="25000"/>
                  </a:schemeClr>
                </a:solidFill>
                <a:latin typeface="+mn-ea"/>
              </a:rPr>
              <a:t>　個別の労働契約書に条件を記載しているほか，「義理と人情」の信頼関係や話し合いで，問題は片付いているので大丈夫です。</a:t>
            </a:r>
            <a:endParaRPr lang="en-US" altLang="ja-JP" dirty="0" smtClean="0">
              <a:solidFill>
                <a:schemeClr val="tx1">
                  <a:lumMod val="75000"/>
                  <a:lumOff val="25000"/>
                </a:schemeClr>
              </a:solidFill>
              <a:latin typeface="+mn-ea"/>
            </a:endParaRPr>
          </a:p>
          <a:p>
            <a:pPr marL="0" indent="0" fontAlgn="auto">
              <a:spcAft>
                <a:spcPts val="0"/>
              </a:spcAft>
              <a:buFont typeface="Wingdings 3" charset="2"/>
              <a:buNone/>
              <a:defRPr/>
            </a:pPr>
            <a:endParaRPr lang="en-US" altLang="ja-JP" dirty="0" smtClean="0">
              <a:solidFill>
                <a:schemeClr val="tx1">
                  <a:lumMod val="75000"/>
                  <a:lumOff val="25000"/>
                </a:schemeClr>
              </a:solidFill>
              <a:latin typeface="+mn-ea"/>
            </a:endParaRPr>
          </a:p>
          <a:p>
            <a:pPr marL="0" indent="0" fontAlgn="auto">
              <a:spcAft>
                <a:spcPts val="0"/>
              </a:spcAft>
              <a:buFont typeface="Wingdings 3" charset="2"/>
              <a:buNone/>
              <a:defRPr/>
            </a:pPr>
            <a:r>
              <a:rPr lang="ja-JP" altLang="en-US" dirty="0" smtClean="0">
                <a:solidFill>
                  <a:schemeClr val="tx1">
                    <a:lumMod val="75000"/>
                    <a:lumOff val="25000"/>
                  </a:schemeClr>
                </a:solidFill>
                <a:latin typeface="+mn-ea"/>
              </a:rPr>
              <a:t>　確かに，小規模のうちは，「就業規則は重要」というドグマにとらわれ過ぎないほうがよいこともある</a:t>
            </a:r>
            <a:r>
              <a:rPr lang="en-US" altLang="ja-JP" dirty="0" smtClean="0">
                <a:solidFill>
                  <a:schemeClr val="tx1">
                    <a:lumMod val="75000"/>
                    <a:lumOff val="25000"/>
                  </a:schemeClr>
                </a:solidFill>
                <a:latin typeface="+mn-ea"/>
              </a:rPr>
              <a:t>…</a:t>
            </a:r>
            <a:r>
              <a:rPr lang="ja-JP" altLang="en-US" dirty="0" smtClean="0">
                <a:solidFill>
                  <a:schemeClr val="tx1">
                    <a:lumMod val="75000"/>
                    <a:lumOff val="25000"/>
                  </a:schemeClr>
                </a:solidFill>
                <a:latin typeface="+mn-ea"/>
              </a:rPr>
              <a:t>　機動性，柔軟性</a:t>
            </a:r>
            <a:endParaRPr lang="en-US" altLang="ja-JP" dirty="0" smtClean="0">
              <a:solidFill>
                <a:schemeClr val="tx1">
                  <a:lumMod val="75000"/>
                  <a:lumOff val="25000"/>
                </a:schemeClr>
              </a:solidFill>
              <a:latin typeface="+mn-ea"/>
            </a:endParaRPr>
          </a:p>
          <a:p>
            <a:pPr marL="0" indent="0" fontAlgn="auto">
              <a:spcAft>
                <a:spcPts val="0"/>
              </a:spcAft>
              <a:buFont typeface="Wingdings 3" charset="2"/>
              <a:buNone/>
              <a:defRPr/>
            </a:pPr>
            <a:r>
              <a:rPr lang="ja-JP" altLang="en-US" dirty="0" smtClean="0">
                <a:solidFill>
                  <a:schemeClr val="tx1">
                    <a:lumMod val="75000"/>
                    <a:lumOff val="25000"/>
                  </a:schemeClr>
                </a:solidFill>
                <a:latin typeface="+mn-ea"/>
              </a:rPr>
              <a:t>　しかし，それが紛争になってしまうと</a:t>
            </a:r>
            <a:r>
              <a:rPr lang="en-US" altLang="ja-JP" dirty="0" smtClean="0">
                <a:solidFill>
                  <a:schemeClr val="tx1">
                    <a:lumMod val="75000"/>
                    <a:lumOff val="25000"/>
                  </a:schemeClr>
                </a:solidFill>
                <a:latin typeface="+mn-ea"/>
              </a:rPr>
              <a:t>…</a:t>
            </a:r>
          </a:p>
          <a:p>
            <a:pPr marL="0" indent="0" fontAlgn="auto">
              <a:spcAft>
                <a:spcPts val="0"/>
              </a:spcAft>
              <a:buFont typeface="Wingdings 3" charset="2"/>
              <a:buNone/>
              <a:defRPr/>
            </a:pPr>
            <a:endParaRPr lang="en-US" altLang="ja-JP" dirty="0" smtClean="0">
              <a:solidFill>
                <a:schemeClr val="tx1">
                  <a:lumMod val="75000"/>
                  <a:lumOff val="25000"/>
                </a:schemeClr>
              </a:solidFill>
              <a:latin typeface="+mn-ea"/>
            </a:endParaRPr>
          </a:p>
          <a:p>
            <a:pPr marL="0" indent="0" fontAlgn="auto">
              <a:spcAft>
                <a:spcPts val="0"/>
              </a:spcAft>
              <a:buFont typeface="Wingdings 3" charset="2"/>
              <a:buNone/>
              <a:defRPr/>
            </a:pPr>
            <a:endParaRPr lang="en-US" altLang="ja-JP" dirty="0" smtClean="0">
              <a:solidFill>
                <a:schemeClr val="tx1">
                  <a:lumMod val="75000"/>
                  <a:lumOff val="25000"/>
                </a:schemeClr>
              </a:solidFill>
            </a:endParaRPr>
          </a:p>
          <a:p>
            <a:pPr marL="0" indent="0" fontAlgn="auto">
              <a:spcAft>
                <a:spcPts val="0"/>
              </a:spcAft>
              <a:buFont typeface="Wingdings 3" charset="2"/>
              <a:buNone/>
              <a:defRPr/>
            </a:pPr>
            <a:r>
              <a:rPr lang="ja-JP" altLang="en-US" dirty="0" smtClean="0">
                <a:solidFill>
                  <a:schemeClr val="tx1">
                    <a:lumMod val="75000"/>
                    <a:lumOff val="25000"/>
                  </a:schemeClr>
                </a:solidFill>
                <a:latin typeface="+mn-ea"/>
              </a:rPr>
              <a:t>　　　　　　　　　　　　</a:t>
            </a:r>
            <a:endParaRPr lang="en-US" altLang="ja-JP" dirty="0" smtClean="0">
              <a:solidFill>
                <a:schemeClr val="tx1">
                  <a:lumMod val="75000"/>
                  <a:lumOff val="25000"/>
                </a:schemeClr>
              </a:solidFill>
              <a:latin typeface="+mn-ea"/>
            </a:endParaRPr>
          </a:p>
          <a:p>
            <a:pPr marL="0" indent="0" fontAlgn="auto">
              <a:spcAft>
                <a:spcPts val="0"/>
              </a:spcAft>
              <a:buFont typeface="Wingdings 3" charset="2"/>
              <a:buNone/>
              <a:defRPr/>
            </a:pPr>
            <a:r>
              <a:rPr lang="ja-JP" altLang="en-US" dirty="0" smtClean="0">
                <a:solidFill>
                  <a:schemeClr val="tx1">
                    <a:lumMod val="75000"/>
                    <a:lumOff val="25000"/>
                  </a:schemeClr>
                </a:solidFill>
                <a:latin typeface="+mn-ea"/>
              </a:rPr>
              <a:t>　当社では今まで退職金を支払ったことはありません。皆納得して辞めてもらってきました。しかし，迷惑ばかりかけて会社を辞めた恩知らずの社員が，就業規則の規定に基づいて退職金を支払えといってきています。むしろこっちが損害賠償したいくらいです。</a:t>
            </a:r>
            <a:endParaRPr lang="en-US" altLang="ja-JP" dirty="0" smtClean="0">
              <a:solidFill>
                <a:schemeClr val="tx1">
                  <a:lumMod val="75000"/>
                  <a:lumOff val="25000"/>
                </a:schemeClr>
              </a:solidFill>
              <a:latin typeface="+mn-ea"/>
            </a:endParaRPr>
          </a:p>
          <a:p>
            <a:pPr marL="0" indent="0" fontAlgn="auto">
              <a:spcAft>
                <a:spcPts val="0"/>
              </a:spcAft>
              <a:buFont typeface="Wingdings 3" charset="2"/>
              <a:buNone/>
              <a:defRPr/>
            </a:pPr>
            <a:r>
              <a:rPr lang="ja-JP" altLang="en-US" dirty="0" smtClean="0">
                <a:solidFill>
                  <a:schemeClr val="tx1">
                    <a:lumMod val="75000"/>
                    <a:lumOff val="25000"/>
                  </a:schemeClr>
                </a:solidFill>
                <a:latin typeface="+mn-ea"/>
              </a:rPr>
              <a:t>　言い分は通るでしょうか？</a:t>
            </a:r>
            <a:endParaRPr lang="en-US" altLang="ja-JP" dirty="0" smtClean="0">
              <a:solidFill>
                <a:schemeClr val="tx1">
                  <a:lumMod val="75000"/>
                  <a:lumOff val="25000"/>
                </a:schemeClr>
              </a:solidFill>
              <a:latin typeface="+mn-ea"/>
            </a:endParaRPr>
          </a:p>
          <a:p>
            <a:pPr marL="0" indent="0" fontAlgn="auto">
              <a:spcAft>
                <a:spcPts val="0"/>
              </a:spcAft>
              <a:buFont typeface="Wingdings 3" charset="2"/>
              <a:buNone/>
              <a:defRPr/>
            </a:pPr>
            <a:endParaRPr lang="en-US" altLang="ja-JP" dirty="0">
              <a:solidFill>
                <a:schemeClr val="tx1">
                  <a:lumMod val="75000"/>
                  <a:lumOff val="25000"/>
                </a:schemeClr>
              </a:solidFill>
              <a:latin typeface="+mn-ea"/>
            </a:endParaRPr>
          </a:p>
        </p:txBody>
      </p:sp>
      <p:pic>
        <p:nvPicPr>
          <p:cNvPr id="10247" name="Picture 2" descr="http://tse1.mm.bing.net/th?&amp;id=OIP.Me9256298a296d9e2d93c339329682829o0&amp;w=300&amp;h=300&amp;c=0&amp;pid=1.9&amp;rs=0&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37525" y="55563"/>
            <a:ext cx="1403290" cy="1483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328224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a:xfrm>
            <a:off x="677863" y="539750"/>
            <a:ext cx="8596312" cy="1320800"/>
          </a:xfrm>
        </p:spPr>
        <p:txBody>
          <a:bodyPr/>
          <a:lstStyle/>
          <a:p>
            <a:r>
              <a:rPr lang="ja-JP" altLang="en-US" dirty="0" smtClean="0">
                <a:cs typeface="メイリオ" pitchFamily="50" charset="-128"/>
              </a:rPr>
              <a:t>就業規則の変更</a:t>
            </a:r>
          </a:p>
        </p:txBody>
      </p:sp>
      <p:sp>
        <p:nvSpPr>
          <p:cNvPr id="3" name="コンテンツ プレースホルダー 2"/>
          <p:cNvSpPr>
            <a:spLocks noGrp="1"/>
          </p:cNvSpPr>
          <p:nvPr>
            <p:ph idx="1"/>
          </p:nvPr>
        </p:nvSpPr>
        <p:spPr>
          <a:xfrm>
            <a:off x="833139" y="1509623"/>
            <a:ext cx="8596312" cy="4672103"/>
          </a:xfrm>
        </p:spPr>
        <p:txBody>
          <a:bodyPr rtlCol="0">
            <a:normAutofit fontScale="92500" lnSpcReduction="10000"/>
          </a:bodyPr>
          <a:lstStyle/>
          <a:p>
            <a:pPr marL="0" indent="0" fontAlgn="auto">
              <a:spcAft>
                <a:spcPts val="0"/>
              </a:spcAft>
              <a:buFont typeface="Wingdings 3" charset="2"/>
              <a:buNone/>
              <a:defRPr/>
            </a:pPr>
            <a:endParaRPr lang="en-US" altLang="ja-JP" dirty="0" smtClean="0">
              <a:solidFill>
                <a:schemeClr val="tx1">
                  <a:lumMod val="75000"/>
                  <a:lumOff val="25000"/>
                </a:schemeClr>
              </a:solidFill>
            </a:endParaRPr>
          </a:p>
          <a:p>
            <a:pPr marL="0" indent="0" fontAlgn="auto">
              <a:spcAft>
                <a:spcPts val="0"/>
              </a:spcAft>
              <a:buFont typeface="Wingdings 3" charset="2"/>
              <a:buNone/>
              <a:defRPr/>
            </a:pPr>
            <a:endParaRPr lang="en-US" altLang="ja-JP" dirty="0">
              <a:solidFill>
                <a:schemeClr val="tx1">
                  <a:lumMod val="75000"/>
                  <a:lumOff val="25000"/>
                </a:schemeClr>
              </a:solidFill>
            </a:endParaRPr>
          </a:p>
          <a:p>
            <a:pPr marL="0" indent="0" fontAlgn="auto">
              <a:spcAft>
                <a:spcPts val="0"/>
              </a:spcAft>
              <a:buFont typeface="Wingdings 3" charset="2"/>
              <a:buNone/>
              <a:defRPr/>
            </a:pPr>
            <a:r>
              <a:rPr lang="ja-JP" altLang="en-US" dirty="0" smtClean="0">
                <a:solidFill>
                  <a:schemeClr val="tx1">
                    <a:lumMod val="75000"/>
                    <a:lumOff val="25000"/>
                  </a:schemeClr>
                </a:solidFill>
              </a:rPr>
              <a:t>　</a:t>
            </a:r>
            <a:endParaRPr lang="en-US" altLang="ja-JP" dirty="0">
              <a:solidFill>
                <a:schemeClr val="tx1">
                  <a:lumMod val="75000"/>
                  <a:lumOff val="25000"/>
                </a:schemeClr>
              </a:solidFill>
            </a:endParaRPr>
          </a:p>
          <a:p>
            <a:pPr marL="0" indent="0" fontAlgn="auto">
              <a:spcAft>
                <a:spcPts val="0"/>
              </a:spcAft>
              <a:buFont typeface="Wingdings 3" charset="2"/>
              <a:buNone/>
              <a:defRPr/>
            </a:pPr>
            <a:r>
              <a:rPr lang="ja-JP" altLang="en-US" dirty="0" smtClean="0">
                <a:solidFill>
                  <a:schemeClr val="tx1">
                    <a:lumMod val="75000"/>
                    <a:lumOff val="25000"/>
                  </a:schemeClr>
                </a:solidFill>
              </a:rPr>
              <a:t>　使用者は，</a:t>
            </a:r>
            <a:r>
              <a:rPr lang="ja-JP" altLang="en-US" sz="2000" dirty="0" smtClean="0">
                <a:solidFill>
                  <a:srgbClr val="FF0000"/>
                </a:solidFill>
              </a:rPr>
              <a:t>労働者と合意</a:t>
            </a:r>
            <a:r>
              <a:rPr lang="ja-JP" altLang="en-US" dirty="0" smtClean="0">
                <a:solidFill>
                  <a:schemeClr val="tx1">
                    <a:lumMod val="75000"/>
                    <a:lumOff val="25000"/>
                  </a:schemeClr>
                </a:solidFill>
              </a:rPr>
              <a:t>することなく，就業規則を変更することにより，労働者の</a:t>
            </a:r>
            <a:r>
              <a:rPr lang="ja-JP" altLang="en-US" u="sng" dirty="0" smtClean="0">
                <a:solidFill>
                  <a:schemeClr val="tx1">
                    <a:lumMod val="75000"/>
                    <a:lumOff val="25000"/>
                  </a:schemeClr>
                </a:solidFill>
              </a:rPr>
              <a:t>不利益に労働契約の内容</a:t>
            </a:r>
            <a:r>
              <a:rPr lang="ja-JP" altLang="en-US" dirty="0" smtClean="0">
                <a:solidFill>
                  <a:schemeClr val="tx1">
                    <a:lumMod val="75000"/>
                    <a:lumOff val="25000"/>
                  </a:schemeClr>
                </a:solidFill>
              </a:rPr>
              <a:t>である労働条件を変更することはできない。</a:t>
            </a:r>
            <a:endParaRPr lang="en-US" altLang="ja-JP" dirty="0" smtClean="0">
              <a:solidFill>
                <a:schemeClr val="tx1">
                  <a:lumMod val="75000"/>
                  <a:lumOff val="25000"/>
                </a:schemeClr>
              </a:solidFill>
            </a:endParaRPr>
          </a:p>
          <a:p>
            <a:pPr marL="0" indent="0" fontAlgn="auto">
              <a:spcAft>
                <a:spcPts val="0"/>
              </a:spcAft>
              <a:buFont typeface="Wingdings 3" charset="2"/>
              <a:buNone/>
              <a:defRPr/>
            </a:pPr>
            <a:r>
              <a:rPr lang="ja-JP" altLang="en-US" dirty="0" smtClean="0">
                <a:solidFill>
                  <a:schemeClr val="tx1">
                    <a:lumMod val="75000"/>
                    <a:lumOff val="25000"/>
                  </a:schemeClr>
                </a:solidFill>
              </a:rPr>
              <a:t>　ただし，</a:t>
            </a:r>
            <a:r>
              <a:rPr lang="ja-JP" altLang="en-US" dirty="0" smtClean="0">
                <a:solidFill>
                  <a:schemeClr val="accent3">
                    <a:lumMod val="50000"/>
                  </a:schemeClr>
                </a:solidFill>
              </a:rPr>
              <a:t>次条の場合</a:t>
            </a:r>
            <a:r>
              <a:rPr lang="ja-JP" altLang="en-US" dirty="0" smtClean="0">
                <a:solidFill>
                  <a:schemeClr val="tx1">
                    <a:lumMod val="75000"/>
                    <a:lumOff val="25000"/>
                  </a:schemeClr>
                </a:solidFill>
              </a:rPr>
              <a:t>は，この限りではない（労契法９条）。</a:t>
            </a:r>
            <a:endParaRPr lang="en-US" altLang="ja-JP" dirty="0" smtClean="0">
              <a:solidFill>
                <a:schemeClr val="tx1">
                  <a:lumMod val="75000"/>
                  <a:lumOff val="25000"/>
                </a:schemeClr>
              </a:solidFill>
            </a:endParaRPr>
          </a:p>
          <a:p>
            <a:pPr marL="0" indent="0" fontAlgn="auto">
              <a:spcAft>
                <a:spcPts val="0"/>
              </a:spcAft>
              <a:buFont typeface="Wingdings 3" charset="2"/>
              <a:buNone/>
              <a:defRPr/>
            </a:pPr>
            <a:endParaRPr lang="en-US" altLang="ja-JP" dirty="0">
              <a:solidFill>
                <a:schemeClr val="tx1">
                  <a:lumMod val="75000"/>
                  <a:lumOff val="25000"/>
                </a:schemeClr>
              </a:solidFill>
            </a:endParaRPr>
          </a:p>
          <a:p>
            <a:pPr marL="0" indent="0" fontAlgn="auto">
              <a:spcAft>
                <a:spcPts val="0"/>
              </a:spcAft>
              <a:buFont typeface="Wingdings 3" charset="2"/>
              <a:buNone/>
              <a:defRPr/>
            </a:pPr>
            <a:r>
              <a:rPr lang="ja-JP" altLang="en-US" dirty="0" smtClean="0">
                <a:solidFill>
                  <a:schemeClr val="tx1">
                    <a:lumMod val="75000"/>
                    <a:lumOff val="25000"/>
                  </a:schemeClr>
                </a:solidFill>
              </a:rPr>
              <a:t>　</a:t>
            </a:r>
            <a:endParaRPr lang="en-US" altLang="ja-JP" dirty="0" smtClean="0">
              <a:solidFill>
                <a:schemeClr val="tx1">
                  <a:lumMod val="75000"/>
                  <a:lumOff val="25000"/>
                </a:schemeClr>
              </a:solidFill>
            </a:endParaRPr>
          </a:p>
          <a:p>
            <a:pPr marL="0" indent="0" fontAlgn="auto">
              <a:spcAft>
                <a:spcPts val="0"/>
              </a:spcAft>
              <a:buFont typeface="Wingdings 3" charset="2"/>
              <a:buNone/>
              <a:defRPr/>
            </a:pPr>
            <a:r>
              <a:rPr lang="ja-JP" altLang="en-US" dirty="0" smtClean="0">
                <a:solidFill>
                  <a:schemeClr val="tx1">
                    <a:lumMod val="75000"/>
                    <a:lumOff val="25000"/>
                  </a:schemeClr>
                </a:solidFill>
              </a:rPr>
              <a:t>　変更後の就業規則を</a:t>
            </a:r>
            <a:r>
              <a:rPr lang="ja-JP" altLang="en-US" sz="2000" dirty="0" smtClean="0">
                <a:solidFill>
                  <a:srgbClr val="FF0000"/>
                </a:solidFill>
              </a:rPr>
              <a:t>労働者に周知</a:t>
            </a:r>
            <a:r>
              <a:rPr lang="ja-JP" altLang="en-US" dirty="0" smtClean="0">
                <a:solidFill>
                  <a:schemeClr val="tx1">
                    <a:lumMod val="75000"/>
                    <a:lumOff val="25000"/>
                  </a:schemeClr>
                </a:solidFill>
              </a:rPr>
              <a:t>させ，かつ，就業規則の変更が，労働者の受ける不利益の程度，労働条件の変更の必要性，変更後の就業規則の内容の相当性，労働組合等との交渉の状況その他の就業規則の変更に係る事情に照らして</a:t>
            </a:r>
            <a:r>
              <a:rPr lang="ja-JP" altLang="en-US" sz="2000" dirty="0" smtClean="0">
                <a:solidFill>
                  <a:srgbClr val="FF0000"/>
                </a:solidFill>
              </a:rPr>
              <a:t>合理的なもの</a:t>
            </a:r>
            <a:r>
              <a:rPr lang="ja-JP" altLang="en-US" dirty="0" smtClean="0">
                <a:solidFill>
                  <a:schemeClr val="tx1">
                    <a:lumMod val="75000"/>
                    <a:lumOff val="25000"/>
                  </a:schemeClr>
                </a:solidFill>
              </a:rPr>
              <a:t>であるとき（労契法１０条）</a:t>
            </a:r>
            <a:endParaRPr lang="en-US" altLang="ja-JP" dirty="0" smtClean="0">
              <a:solidFill>
                <a:schemeClr val="tx1">
                  <a:lumMod val="75000"/>
                  <a:lumOff val="25000"/>
                </a:schemeClr>
              </a:solidFill>
            </a:endParaRPr>
          </a:p>
          <a:p>
            <a:pPr marL="0" indent="0" fontAlgn="auto">
              <a:spcAft>
                <a:spcPts val="0"/>
              </a:spcAft>
              <a:buFont typeface="Wingdings 3" charset="2"/>
              <a:buNone/>
              <a:defRPr/>
            </a:pPr>
            <a:endParaRPr lang="en-US" altLang="ja-JP" dirty="0">
              <a:solidFill>
                <a:schemeClr val="tx1">
                  <a:lumMod val="75000"/>
                  <a:lumOff val="25000"/>
                </a:schemeClr>
              </a:solidFill>
            </a:endParaRPr>
          </a:p>
          <a:p>
            <a:pPr marL="0" indent="0" fontAlgn="auto">
              <a:spcAft>
                <a:spcPts val="0"/>
              </a:spcAft>
              <a:buFont typeface="Wingdings 3" charset="2"/>
              <a:buNone/>
              <a:defRPr/>
            </a:pPr>
            <a:r>
              <a:rPr lang="ja-JP" altLang="en-US" dirty="0" smtClean="0">
                <a:solidFill>
                  <a:schemeClr val="tx1">
                    <a:lumMod val="75000"/>
                    <a:lumOff val="25000"/>
                  </a:schemeClr>
                </a:solidFill>
              </a:rPr>
              <a:t>　</a:t>
            </a:r>
            <a:endParaRPr lang="en-US" altLang="ja-JP" dirty="0" smtClean="0">
              <a:solidFill>
                <a:schemeClr val="tx1">
                  <a:lumMod val="75000"/>
                  <a:lumOff val="25000"/>
                </a:schemeClr>
              </a:solidFill>
            </a:endParaRPr>
          </a:p>
        </p:txBody>
      </p:sp>
      <p:sp>
        <p:nvSpPr>
          <p:cNvPr id="5" name="テキスト ボックス 4"/>
          <p:cNvSpPr txBox="1"/>
          <p:nvPr/>
        </p:nvSpPr>
        <p:spPr>
          <a:xfrm>
            <a:off x="891154" y="1755094"/>
            <a:ext cx="8295977" cy="369332"/>
          </a:xfrm>
          <a:prstGeom prst="rect">
            <a:avLst/>
          </a:prstGeom>
          <a:solidFill>
            <a:schemeClr val="accent6">
              <a:lumMod val="20000"/>
              <a:lumOff val="80000"/>
            </a:schemeClr>
          </a:solidFill>
          <a:ln w="19050">
            <a:solidFill>
              <a:schemeClr val="accent5">
                <a:lumMod val="60000"/>
                <a:lumOff val="40000"/>
              </a:schemeClr>
            </a:solidFill>
          </a:ln>
        </p:spPr>
        <p:txBody>
          <a:bodyPr wrap="square">
            <a:spAutoFit/>
          </a:bodyPr>
          <a:lstStyle/>
          <a:p>
            <a:pPr fontAlgn="auto">
              <a:spcBef>
                <a:spcPts val="0"/>
              </a:spcBef>
              <a:spcAft>
                <a:spcPts val="0"/>
              </a:spcAft>
              <a:defRPr/>
            </a:pPr>
            <a:r>
              <a:rPr lang="ja-JP" altLang="en-US" dirty="0" smtClean="0">
                <a:latin typeface="+mn-ea"/>
                <a:ea typeface="+mn-ea"/>
              </a:rPr>
              <a:t>　就業</a:t>
            </a:r>
            <a:r>
              <a:rPr lang="ja-JP" altLang="en-US" dirty="0">
                <a:latin typeface="+mn-ea"/>
                <a:ea typeface="+mn-ea"/>
              </a:rPr>
              <a:t>規則を変更したいと思っています。どのような手続きが必要ですか？</a:t>
            </a:r>
          </a:p>
        </p:txBody>
      </p:sp>
      <p:pic>
        <p:nvPicPr>
          <p:cNvPr id="11269" name="Picture 2" descr="http://tse1.mm.bing.net/th?&amp;id=OIP.Mca209fe0079710cb176158aaaed5642co0&amp;w=300&amp;h=300&amp;c=0&amp;pid=1.9&amp;rs=0&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80281" y="3017034"/>
            <a:ext cx="1806575" cy="1179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49824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ctrTitle"/>
          </p:nvPr>
        </p:nvSpPr>
        <p:spPr>
          <a:xfrm>
            <a:off x="1506538" y="2405063"/>
            <a:ext cx="8399462" cy="1646237"/>
          </a:xfrm>
        </p:spPr>
        <p:txBody>
          <a:bodyPr/>
          <a:lstStyle/>
          <a:p>
            <a:r>
              <a:rPr lang="ja-JP" altLang="en-US" dirty="0" smtClean="0">
                <a:cs typeface="メイリオ" pitchFamily="50" charset="-128"/>
              </a:rPr>
              <a:t>⑵　運用の見直し</a:t>
            </a:r>
          </a:p>
        </p:txBody>
      </p:sp>
      <p:pic>
        <p:nvPicPr>
          <p:cNvPr id="5124" name="Picture 2" descr="C:\Program Files (x86)\Microsoft Office\MEDIA\CAGCAT10\j0205462.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19238" y="2162175"/>
            <a:ext cx="1819275"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710831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1236133"/>
          </a:xfrm>
        </p:spPr>
        <p:txBody>
          <a:bodyPr>
            <a:normAutofit fontScale="90000"/>
          </a:bodyPr>
          <a:lstStyle/>
          <a:p>
            <a:r>
              <a:rPr lang="ja-JP" altLang="en-US" sz="4000" dirty="0"/>
              <a:t>いくら就業規則をきれいに整備しても、適正に運用しなければ意味がない！</a:t>
            </a:r>
            <a:endParaRPr lang="en-US" altLang="ja-JP" sz="4000" dirty="0"/>
          </a:p>
        </p:txBody>
      </p:sp>
      <p:sp>
        <p:nvSpPr>
          <p:cNvPr id="3" name="コンテンツ プレースホルダー 2"/>
          <p:cNvSpPr>
            <a:spLocks noGrp="1"/>
          </p:cNvSpPr>
          <p:nvPr>
            <p:ph idx="1"/>
          </p:nvPr>
        </p:nvSpPr>
        <p:spPr>
          <a:xfrm>
            <a:off x="677334" y="1759131"/>
            <a:ext cx="8596668" cy="4624252"/>
          </a:xfrm>
        </p:spPr>
        <p:txBody>
          <a:bodyPr>
            <a:noAutofit/>
          </a:bodyPr>
          <a:lstStyle/>
          <a:p>
            <a:r>
              <a:rPr lang="ja-JP" altLang="en-US" sz="2000" dirty="0" smtClean="0"/>
              <a:t>例</a:t>
            </a:r>
            <a:r>
              <a:rPr lang="ja-JP" altLang="en-US" sz="2000" dirty="0"/>
              <a:t>）</a:t>
            </a:r>
            <a:r>
              <a:rPr lang="ja-JP" altLang="en-US" sz="2000" dirty="0" smtClean="0"/>
              <a:t>職員に懲戒処分をする場合</a:t>
            </a:r>
            <a:r>
              <a:rPr lang="ja-JP" altLang="en-US" sz="2000" dirty="0"/>
              <a:t>、</a:t>
            </a:r>
            <a:r>
              <a:rPr lang="ja-JP" altLang="en-US" sz="2000" dirty="0" smtClean="0"/>
              <a:t>職員を解雇する場合</a:t>
            </a:r>
            <a:endParaRPr lang="en-US" altLang="ja-JP" sz="2000" dirty="0" smtClean="0"/>
          </a:p>
          <a:p>
            <a:pPr marL="0" indent="0">
              <a:buNone/>
            </a:pPr>
            <a:endParaRPr lang="en-US" altLang="ja-JP" sz="2000" dirty="0" smtClean="0"/>
          </a:p>
          <a:p>
            <a:endParaRPr lang="en-US" altLang="ja-JP" sz="2000" dirty="0" smtClean="0"/>
          </a:p>
          <a:p>
            <a:endParaRPr lang="en-US" altLang="ja-JP" sz="2000" dirty="0" smtClean="0"/>
          </a:p>
          <a:p>
            <a:endParaRPr lang="en-US" altLang="ja-JP" sz="2000" dirty="0"/>
          </a:p>
          <a:p>
            <a:r>
              <a:rPr lang="ja-JP" altLang="en-US" sz="2000" dirty="0" smtClean="0"/>
              <a:t>例）就業規則上、残業の許可制を取っている場合</a:t>
            </a:r>
            <a:endParaRPr lang="en-US" altLang="ja-JP" sz="2000" dirty="0"/>
          </a:p>
          <a:p>
            <a:pPr marL="0" indent="0">
              <a:buNone/>
            </a:pPr>
            <a:r>
              <a:rPr lang="ja-JP" altLang="en-US" sz="2000" dirty="0"/>
              <a:t>　</a:t>
            </a:r>
            <a:r>
              <a:rPr lang="ja-JP" altLang="en-US" sz="2000" dirty="0" smtClean="0"/>
              <a:t>　　</a:t>
            </a:r>
            <a:endParaRPr lang="en-US" altLang="ja-JP" sz="2000" dirty="0"/>
          </a:p>
        </p:txBody>
      </p:sp>
      <p:sp>
        <p:nvSpPr>
          <p:cNvPr id="5" name="正方形/長方形 4"/>
          <p:cNvSpPr/>
          <p:nvPr/>
        </p:nvSpPr>
        <p:spPr>
          <a:xfrm>
            <a:off x="852815" y="2299063"/>
            <a:ext cx="8604694" cy="134934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342900" indent="-342900">
              <a:buFont typeface="Wingdings" panose="05000000000000000000" pitchFamily="2" charset="2"/>
              <a:buChar char="u"/>
            </a:pPr>
            <a:r>
              <a:rPr lang="ja-JP" altLang="en-US" sz="2000" dirty="0" smtClean="0"/>
              <a:t>いつ</a:t>
            </a:r>
            <a:r>
              <a:rPr lang="ja-JP" altLang="en-US" sz="2000" dirty="0"/>
              <a:t>どんな場合に、どのような処分を出せるのか知っていますか</a:t>
            </a:r>
            <a:r>
              <a:rPr lang="ja-JP" altLang="en-US" sz="2000" dirty="0" smtClean="0"/>
              <a:t>？</a:t>
            </a:r>
            <a:endParaRPr lang="en-US" altLang="ja-JP" sz="2000" dirty="0" smtClean="0"/>
          </a:p>
          <a:p>
            <a:pPr marL="342900" indent="-342900">
              <a:buFont typeface="Wingdings" panose="05000000000000000000" pitchFamily="2" charset="2"/>
              <a:buChar char="u"/>
            </a:pPr>
            <a:r>
              <a:rPr lang="ja-JP" altLang="en-US" sz="2000" dirty="0" smtClean="0"/>
              <a:t>懲戒</a:t>
            </a:r>
            <a:r>
              <a:rPr lang="ja-JP" altLang="en-US" sz="2000" dirty="0"/>
              <a:t>する場合の具体的な手順を知っていますか</a:t>
            </a:r>
            <a:r>
              <a:rPr lang="ja-JP" altLang="en-US" sz="2000" dirty="0" smtClean="0"/>
              <a:t>？</a:t>
            </a:r>
            <a:endParaRPr lang="en-US" altLang="ja-JP" sz="2000" dirty="0" smtClean="0"/>
          </a:p>
          <a:p>
            <a:pPr marL="342900" indent="-342900">
              <a:buFont typeface="Wingdings" panose="05000000000000000000" pitchFamily="2" charset="2"/>
              <a:buChar char="u"/>
            </a:pPr>
            <a:r>
              <a:rPr lang="ja-JP" altLang="en-US" sz="2000" dirty="0" smtClean="0"/>
              <a:t>どの</a:t>
            </a:r>
            <a:r>
              <a:rPr lang="ja-JP" altLang="en-US" sz="2000" dirty="0"/>
              <a:t>ような理由があるときに、どのような手順で解雇できるか知っていますか？</a:t>
            </a:r>
            <a:endParaRPr lang="en-US" altLang="ja-JP" sz="2000" dirty="0"/>
          </a:p>
        </p:txBody>
      </p:sp>
      <p:sp>
        <p:nvSpPr>
          <p:cNvPr id="6" name="正方形/長方形 5"/>
          <p:cNvSpPr/>
          <p:nvPr/>
        </p:nvSpPr>
        <p:spPr>
          <a:xfrm>
            <a:off x="914399" y="4545874"/>
            <a:ext cx="8464731" cy="1524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342900" indent="-342900">
              <a:buFont typeface="Wingdings" panose="05000000000000000000" pitchFamily="2" charset="2"/>
              <a:buChar char="u"/>
            </a:pPr>
            <a:r>
              <a:rPr lang="ja-JP" altLang="en-US" sz="2000" dirty="0" smtClean="0"/>
              <a:t>許可</a:t>
            </a:r>
            <a:r>
              <a:rPr lang="ja-JP" altLang="en-US" sz="2000" dirty="0"/>
              <a:t>手順はどうなっていますか</a:t>
            </a:r>
            <a:r>
              <a:rPr lang="ja-JP" altLang="en-US" sz="2000" dirty="0" smtClean="0"/>
              <a:t>？</a:t>
            </a:r>
            <a:endParaRPr lang="en-US" altLang="ja-JP" sz="2000" dirty="0" smtClean="0"/>
          </a:p>
          <a:p>
            <a:pPr marL="342900" indent="-342900">
              <a:buFont typeface="Wingdings" panose="05000000000000000000" pitchFamily="2" charset="2"/>
              <a:buChar char="u"/>
            </a:pPr>
            <a:r>
              <a:rPr lang="ja-JP" altLang="en-US" sz="2000" dirty="0" smtClean="0"/>
              <a:t>全職員</a:t>
            </a:r>
            <a:r>
              <a:rPr lang="ja-JP" altLang="en-US" sz="2000" dirty="0"/>
              <a:t>が、残業許可制の意味を分かっていますか</a:t>
            </a:r>
            <a:r>
              <a:rPr lang="ja-JP" altLang="en-US" sz="2000" dirty="0" smtClean="0"/>
              <a:t>？</a:t>
            </a:r>
            <a:endParaRPr lang="en-US" altLang="ja-JP" sz="2000" dirty="0" smtClean="0"/>
          </a:p>
          <a:p>
            <a:pPr marL="342900" indent="-342900">
              <a:buFont typeface="Wingdings" panose="05000000000000000000" pitchFamily="2" charset="2"/>
              <a:buChar char="u"/>
            </a:pPr>
            <a:r>
              <a:rPr lang="ja-JP" altLang="en-US" sz="2000" dirty="0" smtClean="0"/>
              <a:t>許可</a:t>
            </a:r>
            <a:r>
              <a:rPr lang="ja-JP" altLang="en-US" sz="2000" dirty="0"/>
              <a:t>する場合、不許可とする場合の基準を設け、運用していますか</a:t>
            </a:r>
            <a:r>
              <a:rPr lang="ja-JP" altLang="en-US" sz="2000" dirty="0" smtClean="0"/>
              <a:t>？</a:t>
            </a:r>
            <a:endParaRPr lang="en-US" altLang="ja-JP" sz="2000" dirty="0"/>
          </a:p>
          <a:p>
            <a:endParaRPr lang="en-US" altLang="ja-JP" sz="2000"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74002" y="3167063"/>
            <a:ext cx="1549211" cy="24077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456972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701879"/>
            <a:ext cx="8596668" cy="1320800"/>
          </a:xfrm>
        </p:spPr>
        <p:txBody>
          <a:bodyPr/>
          <a:lstStyle/>
          <a:p>
            <a:r>
              <a:rPr kumimoji="1" lang="en-US" altLang="ja-JP" dirty="0" smtClean="0">
                <a:ln w="0"/>
                <a:solidFill>
                  <a:schemeClr val="tx1"/>
                </a:solidFill>
                <a:effectLst>
                  <a:outerShdw blurRad="38100" dist="19050" dir="2700000" algn="tl" rotWithShape="0">
                    <a:schemeClr val="dk1">
                      <a:alpha val="40000"/>
                    </a:schemeClr>
                  </a:outerShdw>
                </a:effectLst>
              </a:rPr>
              <a:t/>
            </a:r>
            <a:br>
              <a:rPr kumimoji="1" lang="en-US" altLang="ja-JP" dirty="0" smtClean="0">
                <a:ln w="0"/>
                <a:solidFill>
                  <a:schemeClr val="tx1"/>
                </a:solidFill>
                <a:effectLst>
                  <a:outerShdw blurRad="38100" dist="19050" dir="2700000" algn="tl" rotWithShape="0">
                    <a:schemeClr val="dk1">
                      <a:alpha val="40000"/>
                    </a:schemeClr>
                  </a:outerShdw>
                </a:effectLst>
              </a:rPr>
            </a:br>
            <a:r>
              <a:rPr kumimoji="1" lang="ja-JP" altLang="en-US" dirty="0" smtClean="0">
                <a:ln w="0"/>
                <a:solidFill>
                  <a:schemeClr val="tx1"/>
                </a:solidFill>
                <a:effectLst>
                  <a:outerShdw blurRad="38100" dist="19050" dir="2700000" algn="tl" rotWithShape="0">
                    <a:schemeClr val="dk1">
                      <a:alpha val="40000"/>
                    </a:schemeClr>
                  </a:outerShdw>
                </a:effectLst>
              </a:rPr>
              <a:t>目　　次</a:t>
            </a:r>
            <a:endParaRPr kumimoji="1" lang="ja-JP" altLang="en-US" dirty="0">
              <a:ln w="0"/>
              <a:solidFill>
                <a:schemeClr val="tx1"/>
              </a:solidFill>
              <a:effectLst>
                <a:outerShdw blurRad="38100" dist="19050" dir="2700000" algn="tl" rotWithShape="0">
                  <a:schemeClr val="dk1">
                    <a:alpha val="40000"/>
                  </a:schemeClr>
                </a:outerShdw>
              </a:effectLst>
            </a:endParaRPr>
          </a:p>
        </p:txBody>
      </p:sp>
      <p:sp>
        <p:nvSpPr>
          <p:cNvPr id="3" name="コンテンツ プレースホルダー 2"/>
          <p:cNvSpPr>
            <a:spLocks noGrp="1"/>
          </p:cNvSpPr>
          <p:nvPr>
            <p:ph idx="1"/>
          </p:nvPr>
        </p:nvSpPr>
        <p:spPr/>
        <p:txBody>
          <a:bodyPr>
            <a:noAutofit/>
          </a:bodyPr>
          <a:lstStyle/>
          <a:p>
            <a:r>
              <a:rPr kumimoji="1" lang="ja-JP" altLang="en-US" sz="3600" dirty="0" smtClean="0">
                <a:ln w="0"/>
                <a:solidFill>
                  <a:schemeClr val="tx1"/>
                </a:solidFill>
                <a:effectLst>
                  <a:outerShdw blurRad="38100" dist="19050" dir="2700000" algn="tl" rotWithShape="0">
                    <a:schemeClr val="dk1">
                      <a:alpha val="40000"/>
                    </a:schemeClr>
                  </a:outerShdw>
                </a:effectLst>
              </a:rPr>
              <a:t>１．弁護士から見た労務管理の重要性</a:t>
            </a:r>
            <a:endParaRPr kumimoji="1" lang="en-US" altLang="ja-JP" sz="3600" dirty="0" smtClean="0">
              <a:ln w="0"/>
              <a:solidFill>
                <a:schemeClr val="tx1"/>
              </a:solidFill>
              <a:effectLst>
                <a:outerShdw blurRad="38100" dist="19050" dir="2700000" algn="tl" rotWithShape="0">
                  <a:schemeClr val="dk1">
                    <a:alpha val="40000"/>
                  </a:schemeClr>
                </a:outerShdw>
              </a:effectLst>
            </a:endParaRPr>
          </a:p>
          <a:p>
            <a:r>
              <a:rPr lang="ja-JP" altLang="en-US" sz="3600" dirty="0" smtClean="0">
                <a:ln w="0"/>
                <a:solidFill>
                  <a:schemeClr val="tx1"/>
                </a:solidFill>
                <a:effectLst>
                  <a:outerShdw blurRad="38100" dist="19050" dir="2700000" algn="tl" rotWithShape="0">
                    <a:schemeClr val="dk1">
                      <a:alpha val="40000"/>
                    </a:schemeClr>
                  </a:outerShdw>
                </a:effectLst>
              </a:rPr>
              <a:t>２．労務環境の整備のために</a:t>
            </a:r>
            <a:endParaRPr lang="en-US" altLang="ja-JP" sz="3600" dirty="0" smtClean="0">
              <a:ln w="0"/>
              <a:solidFill>
                <a:schemeClr val="tx1"/>
              </a:solidFill>
              <a:effectLst>
                <a:outerShdw blurRad="38100" dist="19050" dir="2700000" algn="tl" rotWithShape="0">
                  <a:schemeClr val="dk1">
                    <a:alpha val="40000"/>
                  </a:schemeClr>
                </a:outerShdw>
              </a:effectLst>
            </a:endParaRPr>
          </a:p>
          <a:p>
            <a:r>
              <a:rPr lang="ja-JP" altLang="en-US" sz="3600" dirty="0" smtClean="0">
                <a:ln w="0"/>
                <a:solidFill>
                  <a:schemeClr val="tx1"/>
                </a:solidFill>
                <a:effectLst>
                  <a:outerShdw blurRad="38100" dist="19050" dir="2700000" algn="tl" rotWithShape="0">
                    <a:schemeClr val="dk1">
                      <a:alpha val="40000"/>
                    </a:schemeClr>
                  </a:outerShdw>
                </a:effectLst>
              </a:rPr>
              <a:t>３．労務管理の実際</a:t>
            </a:r>
            <a:endParaRPr lang="en-US" altLang="ja-JP" sz="3600" dirty="0" smtClean="0">
              <a:ln w="0"/>
              <a:solidFill>
                <a:schemeClr val="tx1"/>
              </a:solidFill>
              <a:effectLst>
                <a:outerShdw blurRad="38100" dist="19050" dir="2700000" algn="tl" rotWithShape="0">
                  <a:schemeClr val="dk1">
                    <a:alpha val="40000"/>
                  </a:schemeClr>
                </a:outerShdw>
              </a:effectLst>
            </a:endParaRPr>
          </a:p>
          <a:p>
            <a:pPr marL="0" indent="0">
              <a:buNone/>
            </a:pPr>
            <a:r>
              <a:rPr lang="ja-JP" altLang="en-US" sz="3600" smtClean="0">
                <a:ln w="0"/>
                <a:solidFill>
                  <a:schemeClr val="tx1"/>
                </a:solidFill>
                <a:effectLst>
                  <a:outerShdw blurRad="38100" dist="19050" dir="2700000" algn="tl" rotWithShape="0">
                    <a:schemeClr val="dk1">
                      <a:alpha val="40000"/>
                    </a:schemeClr>
                  </a:outerShdw>
                </a:effectLst>
              </a:rPr>
              <a:t>　　　～具体例で検討してみよう～</a:t>
            </a:r>
            <a:endParaRPr lang="en-US" altLang="ja-JP" sz="3600" dirty="0" smtClean="0">
              <a:ln w="0"/>
              <a:solidFill>
                <a:schemeClr val="tx1"/>
              </a:solidFill>
              <a:effectLst>
                <a:outerShdw blurRad="38100" dist="19050" dir="2700000" algn="tl" rotWithShape="0">
                  <a:schemeClr val="dk1">
                    <a:alpha val="40000"/>
                  </a:schemeClr>
                </a:outerShdw>
              </a:effectLst>
            </a:endParaRPr>
          </a:p>
          <a:p>
            <a:r>
              <a:rPr kumimoji="1" lang="ja-JP" altLang="en-US" sz="3600" dirty="0" smtClean="0">
                <a:ln w="0"/>
                <a:solidFill>
                  <a:schemeClr val="tx1"/>
                </a:solidFill>
                <a:effectLst>
                  <a:outerShdw blurRad="38100" dist="19050" dir="2700000" algn="tl" rotWithShape="0">
                    <a:schemeClr val="dk1">
                      <a:alpha val="40000"/>
                    </a:schemeClr>
                  </a:outerShdw>
                </a:effectLst>
              </a:rPr>
              <a:t>４．まとめ</a:t>
            </a:r>
            <a:endParaRPr kumimoji="1" lang="ja-JP" altLang="en-US" sz="36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3015479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pPr algn="l"/>
            <a:r>
              <a:rPr lang="ja-JP" altLang="en-US" dirty="0">
                <a:ln w="0"/>
                <a:solidFill>
                  <a:schemeClr val="tx1"/>
                </a:solidFill>
                <a:effectLst>
                  <a:outerShdw blurRad="38100" dist="38100" dir="2700000" algn="tl">
                    <a:srgbClr val="000000">
                      <a:alpha val="43137"/>
                    </a:srgbClr>
                  </a:outerShdw>
                </a:effectLst>
              </a:rPr>
              <a:t>３</a:t>
            </a:r>
            <a:r>
              <a:rPr lang="ja-JP" altLang="en-US" dirty="0" smtClean="0">
                <a:ln w="0"/>
                <a:solidFill>
                  <a:schemeClr val="tx1"/>
                </a:solidFill>
                <a:effectLst>
                  <a:outerShdw blurRad="38100" dist="38100" dir="2700000" algn="tl">
                    <a:srgbClr val="000000">
                      <a:alpha val="43137"/>
                    </a:srgbClr>
                  </a:outerShdw>
                </a:effectLst>
              </a:rPr>
              <a:t>．労務管理の実際</a:t>
            </a:r>
            <a:r>
              <a:rPr lang="en-US" altLang="ja-JP" dirty="0">
                <a:ln w="0"/>
                <a:solidFill>
                  <a:schemeClr val="tx1"/>
                </a:solidFill>
                <a:effectLst>
                  <a:outerShdw blurRad="38100" dist="38100" dir="2700000" algn="tl">
                    <a:srgbClr val="000000">
                      <a:alpha val="43137"/>
                    </a:srgbClr>
                  </a:outerShdw>
                </a:effectLst>
              </a:rPr>
              <a:t/>
            </a:r>
            <a:br>
              <a:rPr lang="en-US" altLang="ja-JP" dirty="0">
                <a:ln w="0"/>
                <a:solidFill>
                  <a:schemeClr val="tx1"/>
                </a:solidFill>
                <a:effectLst>
                  <a:outerShdw blurRad="38100" dist="38100" dir="2700000" algn="tl">
                    <a:srgbClr val="000000">
                      <a:alpha val="43137"/>
                    </a:srgbClr>
                  </a:outerShdw>
                </a:effectLst>
              </a:rPr>
            </a:br>
            <a:endParaRPr kumimoji="1" lang="ja-JP" altLang="en-US" dirty="0">
              <a:effectLst>
                <a:outerShdw blurRad="38100" dist="38100" dir="2700000" algn="tl">
                  <a:srgbClr val="000000">
                    <a:alpha val="43137"/>
                  </a:srgbClr>
                </a:outerShdw>
              </a:effectLst>
            </a:endParaRPr>
          </a:p>
        </p:txBody>
      </p:sp>
      <p:sp>
        <p:nvSpPr>
          <p:cNvPr id="3" name="サブタイトル 2"/>
          <p:cNvSpPr>
            <a:spLocks noGrp="1"/>
          </p:cNvSpPr>
          <p:nvPr>
            <p:ph type="subTitle" idx="1"/>
          </p:nvPr>
        </p:nvSpPr>
        <p:spPr>
          <a:xfrm>
            <a:off x="2269067" y="4050836"/>
            <a:ext cx="7766936" cy="1096899"/>
          </a:xfrm>
        </p:spPr>
        <p:txBody>
          <a:bodyPr>
            <a:normAutofit/>
          </a:bodyPr>
          <a:lstStyle/>
          <a:p>
            <a:pPr algn="ctr"/>
            <a:r>
              <a:rPr kumimoji="1" lang="ja-JP" altLang="en-US" sz="4400" dirty="0" smtClean="0"/>
              <a:t>～具体例で検討してみよう～</a:t>
            </a:r>
            <a:endParaRPr kumimoji="1" lang="ja-JP" altLang="en-US" sz="4400" dirty="0"/>
          </a:p>
        </p:txBody>
      </p:sp>
    </p:spTree>
    <p:extLst>
      <p:ext uri="{BB962C8B-B14F-4D97-AF65-F5344CB8AC3E}">
        <p14:creationId xmlns:p14="http://schemas.microsoft.com/office/powerpoint/2010/main" val="2119707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ctrTitle"/>
          </p:nvPr>
        </p:nvSpPr>
        <p:spPr>
          <a:xfrm>
            <a:off x="1506538" y="2405063"/>
            <a:ext cx="8399462" cy="1646237"/>
          </a:xfrm>
        </p:spPr>
        <p:txBody>
          <a:bodyPr/>
          <a:lstStyle/>
          <a:p>
            <a:r>
              <a:rPr lang="ja-JP" altLang="en-US" dirty="0" smtClean="0">
                <a:cs typeface="メイリオ" pitchFamily="50" charset="-128"/>
              </a:rPr>
              <a:t>⑴　労働時間の管理</a:t>
            </a:r>
          </a:p>
        </p:txBody>
      </p:sp>
      <p:pic>
        <p:nvPicPr>
          <p:cNvPr id="5124" name="Picture 2" descr="C:\Program Files (x86)\Microsoft Office\MEDIA\CAGCAT10\j0205462.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19238" y="2162175"/>
            <a:ext cx="1819275"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192893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p:cNvSpPr>
            <a:spLocks noGrp="1"/>
          </p:cNvSpPr>
          <p:nvPr>
            <p:ph idx="1"/>
          </p:nvPr>
        </p:nvSpPr>
        <p:spPr>
          <a:xfrm>
            <a:off x="677334" y="1382071"/>
            <a:ext cx="8596668" cy="4648782"/>
          </a:xfrm>
          <a:prstGeom prst="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anchor="ctr">
            <a:noAutofit/>
          </a:bodyPr>
          <a:lstStyle/>
          <a:p>
            <a:pPr marL="0" indent="0">
              <a:buNone/>
            </a:pPr>
            <a:r>
              <a:rPr lang="ja-JP" altLang="en-US" sz="2400" dirty="0" smtClean="0">
                <a:effectLst>
                  <a:outerShdw blurRad="38100" dist="38100" dir="2700000" algn="tl">
                    <a:srgbClr val="000000">
                      <a:alpha val="43137"/>
                    </a:srgbClr>
                  </a:outerShdw>
                </a:effectLst>
              </a:rPr>
              <a:t>管理職に</a:t>
            </a:r>
            <a:r>
              <a:rPr lang="ja-JP" altLang="en-US" sz="2400" dirty="0">
                <a:effectLst>
                  <a:outerShdw blurRad="38100" dist="38100" dir="2700000" algn="tl">
                    <a:srgbClr val="000000">
                      <a:alpha val="43137"/>
                    </a:srgbClr>
                  </a:outerShdw>
                </a:effectLst>
              </a:rPr>
              <a:t>は</a:t>
            </a:r>
            <a:r>
              <a:rPr lang="ja-JP" altLang="en-US" sz="2400" dirty="0" smtClean="0">
                <a:effectLst>
                  <a:outerShdw blurRad="38100" dist="38100" dir="2700000" algn="tl">
                    <a:srgbClr val="000000">
                      <a:alpha val="43137"/>
                    </a:srgbClr>
                  </a:outerShdw>
                </a:effectLst>
              </a:rPr>
              <a:t>、残業代を払わなくていいと聞いています。</a:t>
            </a:r>
            <a:endParaRPr lang="en-US" altLang="ja-JP" sz="2400" dirty="0" smtClean="0">
              <a:effectLst>
                <a:outerShdw blurRad="38100" dist="38100" dir="2700000" algn="tl">
                  <a:srgbClr val="000000">
                    <a:alpha val="43137"/>
                  </a:srgbClr>
                </a:outerShdw>
              </a:effectLst>
            </a:endParaRPr>
          </a:p>
          <a:p>
            <a:pPr marL="0" indent="0">
              <a:buNone/>
            </a:pPr>
            <a:r>
              <a:rPr lang="ja-JP" altLang="en-US" sz="2400" dirty="0" smtClean="0">
                <a:effectLst>
                  <a:outerShdw blurRad="38100" dist="38100" dir="2700000" algn="tl">
                    <a:srgbClr val="000000">
                      <a:alpha val="43137"/>
                    </a:srgbClr>
                  </a:outerShdw>
                </a:effectLst>
              </a:rPr>
              <a:t>うちの施設では、リーダーやマネージャーを管理職として扱っています。ですから、残業代は支払っていません。</a:t>
            </a:r>
            <a:endParaRPr lang="en-US" altLang="ja-JP" sz="2400" dirty="0" smtClean="0">
              <a:effectLst>
                <a:outerShdw blurRad="38100" dist="38100" dir="2700000" algn="tl">
                  <a:srgbClr val="000000">
                    <a:alpha val="43137"/>
                  </a:srgbClr>
                </a:outerShdw>
              </a:effectLst>
            </a:endParaRPr>
          </a:p>
          <a:p>
            <a:pPr marL="0" indent="0">
              <a:buNone/>
            </a:pPr>
            <a:r>
              <a:rPr lang="ja-JP" altLang="en-US" sz="2400" dirty="0" smtClean="0">
                <a:effectLst>
                  <a:outerShdw blurRad="38100" dist="38100" dir="2700000" algn="tl">
                    <a:srgbClr val="000000">
                      <a:alpha val="43137"/>
                    </a:srgbClr>
                  </a:outerShdw>
                </a:effectLst>
              </a:rPr>
              <a:t>リーダー手当やマネージャー手当を払っていますし、問題ないと思います。</a:t>
            </a:r>
            <a:endParaRPr lang="en-US" altLang="ja-JP" sz="2400" dirty="0" smtClean="0">
              <a:effectLst>
                <a:outerShdw blurRad="38100" dist="38100" dir="2700000" algn="tl">
                  <a:srgbClr val="000000">
                    <a:alpha val="43137"/>
                  </a:srgbClr>
                </a:outerShdw>
              </a:effectLst>
            </a:endParaRPr>
          </a:p>
          <a:p>
            <a:pPr marL="0" indent="0">
              <a:buNone/>
            </a:pPr>
            <a:r>
              <a:rPr lang="ja-JP" altLang="en-US" sz="2400" dirty="0" smtClean="0">
                <a:effectLst>
                  <a:outerShdw blurRad="38100" dist="38100" dir="2700000" algn="tl">
                    <a:srgbClr val="000000">
                      <a:alpha val="43137"/>
                    </a:srgbClr>
                  </a:outerShdw>
                </a:effectLst>
              </a:rPr>
              <a:t>就業</a:t>
            </a:r>
            <a:r>
              <a:rPr lang="ja-JP" altLang="en-US" sz="2400" dirty="0">
                <a:effectLst>
                  <a:outerShdw blurRad="38100" dist="38100" dir="2700000" algn="tl">
                    <a:srgbClr val="000000">
                      <a:alpha val="43137"/>
                    </a:srgbClr>
                  </a:outerShdw>
                </a:effectLst>
              </a:rPr>
              <a:t>規則</a:t>
            </a:r>
            <a:r>
              <a:rPr lang="ja-JP" altLang="en-US" sz="2400" dirty="0" smtClean="0">
                <a:effectLst>
                  <a:outerShdw blurRad="38100" dist="38100" dir="2700000" algn="tl">
                    <a:srgbClr val="000000">
                      <a:alpha val="43137"/>
                    </a:srgbClr>
                  </a:outerShdw>
                </a:effectLst>
              </a:rPr>
              <a:t>にも、「リーダーやマネージャーは、労基法４１条の管理監督者なので残業代を支給しない」と明記しています。</a:t>
            </a:r>
            <a:endParaRPr lang="en-US" altLang="ja-JP" sz="2400" dirty="0" smtClean="0">
              <a:effectLst>
                <a:outerShdw blurRad="38100" dist="38100" dir="2700000" algn="tl">
                  <a:srgbClr val="000000">
                    <a:alpha val="43137"/>
                  </a:srgbClr>
                </a:outerShdw>
              </a:effectLst>
            </a:endParaRPr>
          </a:p>
          <a:p>
            <a:pPr marL="0" indent="0">
              <a:buNone/>
            </a:pPr>
            <a:r>
              <a:rPr kumimoji="1" lang="ja-JP" altLang="en-US" sz="2400" dirty="0" smtClean="0">
                <a:effectLst>
                  <a:outerShdw blurRad="38100" dist="38100" dir="2700000" algn="tl">
                    <a:srgbClr val="000000">
                      <a:alpha val="43137"/>
                    </a:srgbClr>
                  </a:outerShdw>
                </a:effectLst>
              </a:rPr>
              <a:t>何か問題はありますか？</a:t>
            </a:r>
            <a:endParaRPr kumimoji="1" lang="ja-JP" altLang="en-US" sz="2400" dirty="0">
              <a:effectLst>
                <a:outerShdw blurRad="38100" dist="38100" dir="2700000" algn="tl">
                  <a:srgbClr val="000000">
                    <a:alpha val="43137"/>
                  </a:srgbClr>
                </a:outerShdw>
              </a:effectLst>
            </a:endParaRPr>
          </a:p>
        </p:txBody>
      </p:sp>
      <p:pic>
        <p:nvPicPr>
          <p:cNvPr id="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04104" y="4888425"/>
            <a:ext cx="1654063" cy="17065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テキスト ボックス 2"/>
          <p:cNvSpPr txBox="1"/>
          <p:nvPr/>
        </p:nvSpPr>
        <p:spPr>
          <a:xfrm>
            <a:off x="9409245" y="4133664"/>
            <a:ext cx="914400" cy="1200329"/>
          </a:xfrm>
          <a:prstGeom prst="rect">
            <a:avLst/>
          </a:prstGeom>
          <a:noFill/>
        </p:spPr>
        <p:txBody>
          <a:bodyPr wrap="square" rtlCol="0">
            <a:spAutoFit/>
          </a:bodyPr>
          <a:lstStyle/>
          <a:p>
            <a:r>
              <a:rPr kumimoji="1" lang="ja-JP" altLang="en-US" sz="7200" dirty="0" smtClean="0">
                <a:solidFill>
                  <a:srgbClr val="FF0000"/>
                </a:solidFill>
                <a:latin typeface="HGP創英角ｺﾞｼｯｸUB" panose="020B0900000000000000" pitchFamily="50" charset="-128"/>
                <a:ea typeface="HGP創英角ｺﾞｼｯｸUB" panose="020B0900000000000000" pitchFamily="50" charset="-128"/>
              </a:rPr>
              <a:t>？</a:t>
            </a:r>
            <a:endParaRPr kumimoji="1" lang="ja-JP" altLang="en-US" sz="72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5" name="タイトル 4"/>
          <p:cNvSpPr>
            <a:spLocks noGrp="1"/>
          </p:cNvSpPr>
          <p:nvPr>
            <p:ph type="title"/>
          </p:nvPr>
        </p:nvSpPr>
        <p:spPr>
          <a:xfrm>
            <a:off x="744956" y="721671"/>
            <a:ext cx="8596668" cy="1320800"/>
          </a:xfrm>
        </p:spPr>
        <p:txBody>
          <a:bodyPr/>
          <a:lstStyle/>
          <a:p>
            <a:r>
              <a:rPr kumimoji="1" lang="ja-JP" altLang="en-US" dirty="0" smtClean="0"/>
              <a:t>よくあ</a:t>
            </a:r>
            <a:r>
              <a:rPr lang="ja-JP" altLang="en-US" dirty="0" smtClean="0"/>
              <a:t>る事例</a:t>
            </a:r>
            <a:r>
              <a:rPr kumimoji="1" lang="ja-JP" altLang="en-US" dirty="0" smtClean="0"/>
              <a:t>その１</a:t>
            </a:r>
            <a:endParaRPr kumimoji="1" lang="ja-JP" altLang="en-US" dirty="0"/>
          </a:p>
        </p:txBody>
      </p:sp>
    </p:spTree>
    <p:extLst>
      <p:ext uri="{BB962C8B-B14F-4D97-AF65-F5344CB8AC3E}">
        <p14:creationId xmlns:p14="http://schemas.microsoft.com/office/powerpoint/2010/main" val="26075582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p:cNvSpPr>
            <a:spLocks noGrp="1"/>
          </p:cNvSpPr>
          <p:nvPr>
            <p:ph idx="1"/>
          </p:nvPr>
        </p:nvSpPr>
        <p:spPr>
          <a:xfrm>
            <a:off x="677334" y="1479793"/>
            <a:ext cx="8596668" cy="3531957"/>
          </a:xfrm>
          <a:prstGeom prst="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anchor="ctr">
            <a:normAutofit/>
          </a:bodyPr>
          <a:lstStyle/>
          <a:p>
            <a:pPr marL="0" indent="0">
              <a:buNone/>
            </a:pPr>
            <a:r>
              <a:rPr lang="ja-JP" altLang="en-US" sz="2400" dirty="0">
                <a:effectLst>
                  <a:outerShdw blurRad="38100" dist="38100" dir="2700000" algn="tl">
                    <a:srgbClr val="000000">
                      <a:alpha val="43137"/>
                    </a:srgbClr>
                  </a:outerShdw>
                </a:effectLst>
              </a:rPr>
              <a:t>うちの施設では、残業は申告制を採っています</a:t>
            </a:r>
            <a:r>
              <a:rPr lang="ja-JP" altLang="en-US" sz="2400" dirty="0" smtClean="0">
                <a:effectLst>
                  <a:outerShdw blurRad="38100" dist="38100" dir="2700000" algn="tl">
                    <a:srgbClr val="000000">
                      <a:alpha val="43137"/>
                    </a:srgbClr>
                  </a:outerShdw>
                </a:effectLst>
              </a:rPr>
              <a:t>。</a:t>
            </a:r>
            <a:endParaRPr lang="en-US" altLang="ja-JP" sz="2400" dirty="0" smtClean="0">
              <a:effectLst>
                <a:outerShdw blurRad="38100" dist="38100" dir="2700000" algn="tl">
                  <a:srgbClr val="000000">
                    <a:alpha val="43137"/>
                  </a:srgbClr>
                </a:outerShdw>
              </a:effectLst>
            </a:endParaRPr>
          </a:p>
          <a:p>
            <a:pPr marL="0" indent="0">
              <a:buNone/>
            </a:pPr>
            <a:r>
              <a:rPr lang="ja-JP" altLang="en-US" sz="2400" dirty="0" smtClean="0">
                <a:effectLst>
                  <a:outerShdw blurRad="38100" dist="38100" dir="2700000" algn="tl">
                    <a:srgbClr val="000000">
                      <a:alpha val="43137"/>
                    </a:srgbClr>
                  </a:outerShdw>
                </a:effectLst>
              </a:rPr>
              <a:t>ですから職員からの申</a:t>
            </a:r>
            <a:r>
              <a:rPr lang="ja-JP" altLang="en-US" sz="2400" dirty="0">
                <a:effectLst>
                  <a:outerShdw blurRad="38100" dist="38100" dir="2700000" algn="tl">
                    <a:srgbClr val="000000">
                      <a:alpha val="43137"/>
                    </a:srgbClr>
                  </a:outerShdw>
                </a:effectLst>
              </a:rPr>
              <a:t>告がない場合</a:t>
            </a:r>
            <a:r>
              <a:rPr lang="ja-JP" altLang="en-US" sz="2400" dirty="0" smtClean="0">
                <a:effectLst>
                  <a:outerShdw blurRad="38100" dist="38100" dir="2700000" algn="tl">
                    <a:srgbClr val="000000">
                      <a:alpha val="43137"/>
                    </a:srgbClr>
                  </a:outerShdw>
                </a:effectLst>
              </a:rPr>
              <a:t>には、残業代は支払っていません。</a:t>
            </a:r>
            <a:endParaRPr lang="en-US" altLang="ja-JP" sz="2400" dirty="0" smtClean="0">
              <a:effectLst>
                <a:outerShdw blurRad="38100" dist="38100" dir="2700000" algn="tl">
                  <a:srgbClr val="000000">
                    <a:alpha val="43137"/>
                  </a:srgbClr>
                </a:outerShdw>
              </a:effectLst>
            </a:endParaRPr>
          </a:p>
          <a:p>
            <a:pPr marL="0" indent="0">
              <a:buNone/>
            </a:pPr>
            <a:r>
              <a:rPr lang="ja-JP" altLang="en-US" sz="2400" dirty="0" smtClean="0">
                <a:effectLst>
                  <a:outerShdw blurRad="38100" dist="38100" dir="2700000" algn="tl">
                    <a:srgbClr val="000000">
                      <a:alpha val="43137"/>
                    </a:srgbClr>
                  </a:outerShdw>
                </a:effectLst>
              </a:rPr>
              <a:t>たとえ</a:t>
            </a:r>
            <a:r>
              <a:rPr lang="ja-JP" altLang="en-US" sz="2400" dirty="0">
                <a:effectLst>
                  <a:outerShdw blurRad="38100" dist="38100" dir="2700000" algn="tl">
                    <a:srgbClr val="000000">
                      <a:alpha val="43137"/>
                    </a:srgbClr>
                  </a:outerShdw>
                </a:effectLst>
              </a:rPr>
              <a:t>残業をしていたとして</a:t>
            </a:r>
            <a:r>
              <a:rPr lang="ja-JP" altLang="en-US" sz="2400" dirty="0" smtClean="0">
                <a:effectLst>
                  <a:outerShdw blurRad="38100" dist="38100" dir="2700000" algn="tl">
                    <a:srgbClr val="000000">
                      <a:alpha val="43137"/>
                    </a:srgbClr>
                  </a:outerShdw>
                </a:effectLst>
              </a:rPr>
              <a:t>も、その職員からの申</a:t>
            </a:r>
            <a:r>
              <a:rPr lang="ja-JP" altLang="en-US" sz="2400" dirty="0">
                <a:effectLst>
                  <a:outerShdw blurRad="38100" dist="38100" dir="2700000" algn="tl">
                    <a:srgbClr val="000000">
                      <a:alpha val="43137"/>
                    </a:srgbClr>
                  </a:outerShdw>
                </a:effectLst>
              </a:rPr>
              <a:t>告がない</a:t>
            </a:r>
            <a:r>
              <a:rPr lang="ja-JP" altLang="en-US" sz="2400" dirty="0" smtClean="0">
                <a:effectLst>
                  <a:outerShdw blurRad="38100" dist="38100" dir="2700000" algn="tl">
                    <a:srgbClr val="000000">
                      <a:alpha val="43137"/>
                    </a:srgbClr>
                  </a:outerShdw>
                </a:effectLst>
              </a:rPr>
              <a:t>限り、何時間</a:t>
            </a:r>
            <a:r>
              <a:rPr lang="ja-JP" altLang="en-US" sz="2400" dirty="0">
                <a:effectLst>
                  <a:outerShdw blurRad="38100" dist="38100" dir="2700000" algn="tl">
                    <a:srgbClr val="000000">
                      <a:alpha val="43137"/>
                    </a:srgbClr>
                  </a:outerShdw>
                </a:effectLst>
              </a:rPr>
              <a:t>残業した</a:t>
            </a:r>
            <a:r>
              <a:rPr lang="ja-JP" altLang="en-US" sz="2400" dirty="0" smtClean="0">
                <a:effectLst>
                  <a:outerShdw blurRad="38100" dist="38100" dir="2700000" algn="tl">
                    <a:srgbClr val="000000">
                      <a:alpha val="43137"/>
                    </a:srgbClr>
                  </a:outerShdw>
                </a:effectLst>
              </a:rPr>
              <a:t>か分かりませんから、やむを得ないと思います。</a:t>
            </a:r>
            <a:endParaRPr lang="en-US" altLang="ja-JP" sz="2400" dirty="0">
              <a:effectLst>
                <a:outerShdw blurRad="38100" dist="38100" dir="2700000" algn="tl">
                  <a:srgbClr val="000000">
                    <a:alpha val="43137"/>
                  </a:srgbClr>
                </a:outerShdw>
              </a:effectLst>
            </a:endParaRPr>
          </a:p>
        </p:txBody>
      </p:sp>
      <p:pic>
        <p:nvPicPr>
          <p:cNvPr id="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04104" y="4888425"/>
            <a:ext cx="1654063" cy="17065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テキスト ボックス 2"/>
          <p:cNvSpPr txBox="1"/>
          <p:nvPr/>
        </p:nvSpPr>
        <p:spPr>
          <a:xfrm>
            <a:off x="9409245" y="4133664"/>
            <a:ext cx="914400" cy="1200329"/>
          </a:xfrm>
          <a:prstGeom prst="rect">
            <a:avLst/>
          </a:prstGeom>
          <a:noFill/>
        </p:spPr>
        <p:txBody>
          <a:bodyPr wrap="square" rtlCol="0">
            <a:spAutoFit/>
          </a:bodyPr>
          <a:lstStyle/>
          <a:p>
            <a:r>
              <a:rPr kumimoji="1" lang="ja-JP" altLang="en-US" sz="7200" dirty="0" smtClean="0">
                <a:solidFill>
                  <a:srgbClr val="FF0000"/>
                </a:solidFill>
                <a:latin typeface="HGP創英角ｺﾞｼｯｸUB" panose="020B0900000000000000" pitchFamily="50" charset="-128"/>
                <a:ea typeface="HGP創英角ｺﾞｼｯｸUB" panose="020B0900000000000000" pitchFamily="50" charset="-128"/>
              </a:rPr>
              <a:t>？</a:t>
            </a:r>
            <a:endParaRPr kumimoji="1" lang="ja-JP" altLang="en-US" sz="72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8" name="タイトル 4"/>
          <p:cNvSpPr>
            <a:spLocks noGrp="1"/>
          </p:cNvSpPr>
          <p:nvPr>
            <p:ph type="title"/>
          </p:nvPr>
        </p:nvSpPr>
        <p:spPr>
          <a:xfrm>
            <a:off x="744956" y="721671"/>
            <a:ext cx="8596668" cy="1320800"/>
          </a:xfrm>
        </p:spPr>
        <p:txBody>
          <a:bodyPr/>
          <a:lstStyle/>
          <a:p>
            <a:r>
              <a:rPr kumimoji="1" lang="ja-JP" altLang="en-US" dirty="0" smtClean="0"/>
              <a:t>よくある事例その２</a:t>
            </a:r>
            <a:endParaRPr kumimoji="1" lang="ja-JP" altLang="en-US" dirty="0"/>
          </a:p>
        </p:txBody>
      </p:sp>
    </p:spTree>
    <p:extLst>
      <p:ext uri="{BB962C8B-B14F-4D97-AF65-F5344CB8AC3E}">
        <p14:creationId xmlns:p14="http://schemas.microsoft.com/office/powerpoint/2010/main" val="34292163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管理監督者と</a:t>
            </a:r>
            <a:r>
              <a:rPr lang="ja-JP" altLang="en-US" dirty="0"/>
              <a:t>は</a:t>
            </a:r>
            <a:endParaRPr kumimoji="1" lang="ja-JP" altLang="en-US" dirty="0"/>
          </a:p>
        </p:txBody>
      </p:sp>
      <p:sp>
        <p:nvSpPr>
          <p:cNvPr id="3" name="コンテンツ プレースホルダー 2"/>
          <p:cNvSpPr>
            <a:spLocks noGrp="1"/>
          </p:cNvSpPr>
          <p:nvPr>
            <p:ph idx="1"/>
          </p:nvPr>
        </p:nvSpPr>
        <p:spPr>
          <a:xfrm>
            <a:off x="677334" y="1368111"/>
            <a:ext cx="9094880" cy="4673252"/>
          </a:xfrm>
        </p:spPr>
        <p:style>
          <a:lnRef idx="2">
            <a:schemeClr val="accent4"/>
          </a:lnRef>
          <a:fillRef idx="1">
            <a:schemeClr val="lt1"/>
          </a:fillRef>
          <a:effectRef idx="0">
            <a:schemeClr val="accent4"/>
          </a:effectRef>
          <a:fontRef idx="minor">
            <a:schemeClr val="dk1"/>
          </a:fontRef>
        </p:style>
        <p:txBody>
          <a:bodyPr>
            <a:normAutofit/>
          </a:bodyPr>
          <a:lstStyle/>
          <a:p>
            <a:r>
              <a:rPr lang="ja-JP" altLang="en-US" sz="2000" dirty="0" smtClean="0"/>
              <a:t>「管理・監督の地位にある者」には、労働時間、休憩及び休日に関する労基法の規定は適用されない（労基法４１条。</a:t>
            </a:r>
            <a:r>
              <a:rPr lang="en-US" altLang="ja-JP" sz="2000" dirty="0" smtClean="0"/>
              <a:t>※</a:t>
            </a:r>
            <a:r>
              <a:rPr lang="ja-JP" altLang="en-US" sz="2000" dirty="0" smtClean="0"/>
              <a:t>）。</a:t>
            </a:r>
            <a:endParaRPr lang="en-US" altLang="ja-JP" sz="2000" dirty="0" smtClean="0"/>
          </a:p>
          <a:p>
            <a:pPr marL="0" indent="0">
              <a:buNone/>
            </a:pPr>
            <a:endParaRPr lang="en-US" altLang="ja-JP" sz="2000" dirty="0"/>
          </a:p>
          <a:p>
            <a:r>
              <a:rPr lang="ja-JP" altLang="en-US" sz="2400" dirty="0" smtClean="0"/>
              <a:t>会社が決めた「管理職」</a:t>
            </a:r>
            <a:r>
              <a:rPr lang="ja-JP" altLang="en-US" sz="2000" dirty="0" smtClean="0"/>
              <a:t>　　　　　</a:t>
            </a:r>
            <a:r>
              <a:rPr lang="ja-JP" altLang="en-US" sz="2400" dirty="0" smtClean="0"/>
              <a:t>労基法４１条の管理監督者</a:t>
            </a:r>
            <a:endParaRPr lang="en-US" altLang="ja-JP" sz="2400" dirty="0" smtClean="0"/>
          </a:p>
          <a:p>
            <a:pPr marL="0" indent="0">
              <a:buNone/>
            </a:pPr>
            <a:endParaRPr lang="en-US" altLang="ja-JP" sz="2400" dirty="0"/>
          </a:p>
          <a:p>
            <a:r>
              <a:rPr lang="ja-JP" altLang="en-US" sz="2000" dirty="0" smtClean="0"/>
              <a:t>労基法４１条の管理監督者とは・・・</a:t>
            </a:r>
            <a:endParaRPr lang="en-US" altLang="ja-JP" sz="2000" dirty="0" smtClean="0"/>
          </a:p>
          <a:p>
            <a:pPr marL="0" indent="0">
              <a:buNone/>
            </a:pPr>
            <a:r>
              <a:rPr lang="ja-JP" altLang="en-US" sz="2000" dirty="0" smtClean="0"/>
              <a:t>労働条件の決定その他労務管理について</a:t>
            </a:r>
            <a:r>
              <a:rPr lang="ja-JP" altLang="en-US" sz="2000" dirty="0" smtClean="0">
                <a:solidFill>
                  <a:srgbClr val="FF0000"/>
                </a:solidFill>
              </a:rPr>
              <a:t>経営者と一体的な立場にある者</a:t>
            </a:r>
            <a:r>
              <a:rPr lang="ja-JP" altLang="en-US" sz="2000" dirty="0" smtClean="0"/>
              <a:t>をいい、名称にとらわれず、実態に即して判断する。</a:t>
            </a:r>
            <a:endParaRPr lang="en-US" altLang="ja-JP" sz="2000" dirty="0" smtClean="0"/>
          </a:p>
          <a:p>
            <a:pPr marL="0" indent="0">
              <a:buNone/>
            </a:pPr>
            <a:r>
              <a:rPr lang="ja-JP" altLang="en-US" sz="2000" dirty="0" smtClean="0"/>
              <a:t>職務内容、権限と責任、勤務対応、待遇等の要素を個別具体的に判断する。</a:t>
            </a:r>
            <a:endParaRPr lang="en-US" altLang="ja-JP" sz="2000" dirty="0" smtClean="0"/>
          </a:p>
          <a:p>
            <a:pPr marL="0" indent="0">
              <a:buNone/>
            </a:pPr>
            <a:endParaRPr lang="en-US" altLang="ja-JP" sz="2000" dirty="0" smtClean="0"/>
          </a:p>
          <a:p>
            <a:pPr marL="0" indent="0">
              <a:buNone/>
            </a:pPr>
            <a:endParaRPr lang="en-US" altLang="ja-JP" sz="2000" dirty="0"/>
          </a:p>
          <a:p>
            <a:pPr marL="0" indent="0">
              <a:buNone/>
            </a:pPr>
            <a:endParaRPr lang="en-US" altLang="ja-JP" sz="2000" dirty="0" smtClean="0"/>
          </a:p>
          <a:p>
            <a:pPr marL="0" indent="0">
              <a:buNone/>
            </a:pPr>
            <a:endParaRPr kumimoji="1" lang="ja-JP" altLang="en-US" sz="2000" dirty="0"/>
          </a:p>
        </p:txBody>
      </p:sp>
      <p:sp>
        <p:nvSpPr>
          <p:cNvPr id="4" name="不等号 3"/>
          <p:cNvSpPr/>
          <p:nvPr/>
        </p:nvSpPr>
        <p:spPr>
          <a:xfrm>
            <a:off x="4320715" y="2489977"/>
            <a:ext cx="1493753" cy="537472"/>
          </a:xfrm>
          <a:prstGeom prst="mathNotEqual">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 name="正方形/長方形 5"/>
          <p:cNvSpPr/>
          <p:nvPr/>
        </p:nvSpPr>
        <p:spPr>
          <a:xfrm>
            <a:off x="6059343" y="6083184"/>
            <a:ext cx="2877711" cy="307777"/>
          </a:xfrm>
          <a:prstGeom prst="rect">
            <a:avLst/>
          </a:prstGeom>
        </p:spPr>
        <p:txBody>
          <a:bodyPr wrap="none">
            <a:spAutoFit/>
          </a:bodyPr>
          <a:lstStyle/>
          <a:p>
            <a:r>
              <a:rPr lang="en-US" altLang="ja-JP" sz="1400" dirty="0"/>
              <a:t>※</a:t>
            </a:r>
            <a:r>
              <a:rPr lang="ja-JP" altLang="en-US" sz="1400" dirty="0"/>
              <a:t>有給休暇、深夜割増は適用あり</a:t>
            </a:r>
            <a:endParaRPr lang="en-US" altLang="ja-JP" sz="1400" dirty="0"/>
          </a:p>
        </p:txBody>
      </p:sp>
      <p:sp>
        <p:nvSpPr>
          <p:cNvPr id="7" name="雲 6"/>
          <p:cNvSpPr/>
          <p:nvPr/>
        </p:nvSpPr>
        <p:spPr>
          <a:xfrm>
            <a:off x="5276995" y="5015280"/>
            <a:ext cx="4069429" cy="1026083"/>
          </a:xfrm>
          <a:prstGeom prst="cloud">
            <a:avLst/>
          </a:prstGeom>
          <a:solidFill>
            <a:srgbClr val="FFFFCC"/>
          </a:solidFill>
          <a:ln>
            <a:solidFill>
              <a:srgbClr val="FFFFCC"/>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t>かなり限定的な場合だと理解してください。</a:t>
            </a:r>
            <a:endParaRPr kumimoji="1" lang="ja-JP" altLang="en-US" dirty="0"/>
          </a:p>
        </p:txBody>
      </p:sp>
    </p:spTree>
    <p:extLst>
      <p:ext uri="{BB962C8B-B14F-4D97-AF65-F5344CB8AC3E}">
        <p14:creationId xmlns:p14="http://schemas.microsoft.com/office/powerpoint/2010/main" val="32728050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828311"/>
          </a:xfrm>
        </p:spPr>
        <p:txBody>
          <a:bodyPr/>
          <a:lstStyle/>
          <a:p>
            <a:r>
              <a:rPr kumimoji="1" lang="ja-JP" altLang="en-US" dirty="0" smtClean="0"/>
              <a:t>固定残業代の可否</a:t>
            </a:r>
            <a:endParaRPr kumimoji="1" lang="ja-JP" altLang="en-US" dirty="0"/>
          </a:p>
        </p:txBody>
      </p:sp>
      <p:sp>
        <p:nvSpPr>
          <p:cNvPr id="3" name="コンテンツ プレースホルダー 2"/>
          <p:cNvSpPr>
            <a:spLocks noGrp="1"/>
          </p:cNvSpPr>
          <p:nvPr>
            <p:ph idx="1"/>
          </p:nvPr>
        </p:nvSpPr>
        <p:spPr>
          <a:xfrm>
            <a:off x="677334" y="1437911"/>
            <a:ext cx="8596668" cy="4603451"/>
          </a:xfrm>
        </p:spPr>
        <p:style>
          <a:lnRef idx="2">
            <a:schemeClr val="accent4"/>
          </a:lnRef>
          <a:fillRef idx="1">
            <a:schemeClr val="lt1"/>
          </a:fillRef>
          <a:effectRef idx="0">
            <a:schemeClr val="accent4"/>
          </a:effectRef>
          <a:fontRef idx="minor">
            <a:schemeClr val="dk1"/>
          </a:fontRef>
        </p:style>
        <p:txBody>
          <a:bodyPr/>
          <a:lstStyle/>
          <a:p>
            <a:r>
              <a:rPr kumimoji="1" lang="ja-JP" altLang="en-US" dirty="0" smtClean="0"/>
              <a:t>法定労働時間（８時間</a:t>
            </a:r>
            <a:r>
              <a:rPr lang="ja-JP" altLang="en-US" dirty="0" smtClean="0"/>
              <a:t>）を超えて労働をさせた場合、法定の割増率以上の割増賃金を支払わなければならない（労基法３７条）。</a:t>
            </a:r>
            <a:endParaRPr lang="en-US" altLang="ja-JP" dirty="0" smtClean="0"/>
          </a:p>
          <a:p>
            <a:r>
              <a:rPr lang="ja-JP" altLang="en-US" dirty="0"/>
              <a:t>原則</a:t>
            </a:r>
            <a:r>
              <a:rPr lang="ja-JP" altLang="en-US" dirty="0" smtClean="0"/>
              <a:t>は、労基法３７条所定の計算により算出した割増賃金を支払わなければならない。</a:t>
            </a:r>
            <a:endParaRPr lang="en-US" altLang="ja-JP" dirty="0" smtClean="0"/>
          </a:p>
          <a:p>
            <a:r>
              <a:rPr lang="ja-JP" altLang="en-US" dirty="0" smtClean="0"/>
              <a:t>ただし、一定額の固定残業代を毎月支払うことも認められている。</a:t>
            </a:r>
            <a:endParaRPr lang="en-US" altLang="ja-JP" dirty="0" smtClean="0"/>
          </a:p>
          <a:p>
            <a:pPr marL="0" indent="0">
              <a:buNone/>
            </a:pPr>
            <a:r>
              <a:rPr lang="ja-JP" altLang="en-US" dirty="0" smtClean="0"/>
              <a:t>　この</a:t>
            </a:r>
            <a:r>
              <a:rPr lang="ja-JP" altLang="en-US" dirty="0"/>
              <a:t>場合</a:t>
            </a:r>
            <a:r>
              <a:rPr lang="ja-JP" altLang="en-US" dirty="0" smtClean="0"/>
              <a:t>には、</a:t>
            </a:r>
            <a:endParaRPr lang="en-US" altLang="ja-JP" dirty="0" smtClean="0"/>
          </a:p>
        </p:txBody>
      </p:sp>
      <p:sp>
        <p:nvSpPr>
          <p:cNvPr id="4" name="角丸四角形 3"/>
          <p:cNvSpPr/>
          <p:nvPr/>
        </p:nvSpPr>
        <p:spPr>
          <a:xfrm>
            <a:off x="865797" y="3689052"/>
            <a:ext cx="8596668" cy="235231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ja-JP" altLang="en-US" dirty="0"/>
              <a:t>①</a:t>
            </a:r>
            <a:r>
              <a:rPr lang="ja-JP" altLang="en-US" dirty="0">
                <a:solidFill>
                  <a:srgbClr val="FF0000"/>
                </a:solidFill>
              </a:rPr>
              <a:t>残業代として支給することを就業規則及び雇用契約書に明示</a:t>
            </a:r>
            <a:r>
              <a:rPr lang="ja-JP" altLang="en-US" dirty="0"/>
              <a:t>する必要がある。</a:t>
            </a:r>
            <a:endParaRPr lang="en-US" altLang="ja-JP" dirty="0"/>
          </a:p>
          <a:p>
            <a:endParaRPr lang="en-US" altLang="ja-JP" dirty="0" smtClean="0"/>
          </a:p>
          <a:p>
            <a:r>
              <a:rPr lang="ja-JP" altLang="en-US" dirty="0" smtClean="0"/>
              <a:t>②</a:t>
            </a:r>
            <a:r>
              <a:rPr lang="ja-JP" altLang="en-US" dirty="0"/>
              <a:t>労基法３７条所定の計算による残業代と差額が生じた場合には、その</a:t>
            </a:r>
            <a:r>
              <a:rPr lang="ja-JP" altLang="en-US" dirty="0">
                <a:solidFill>
                  <a:srgbClr val="FF0000"/>
                </a:solidFill>
              </a:rPr>
              <a:t>差額分を支払う必要</a:t>
            </a:r>
            <a:r>
              <a:rPr lang="ja-JP" altLang="en-US" dirty="0"/>
              <a:t>がある</a:t>
            </a:r>
            <a:r>
              <a:rPr lang="ja-JP" altLang="en-US" dirty="0" smtClean="0"/>
              <a:t>。</a:t>
            </a:r>
            <a:endParaRPr lang="en-US" altLang="ja-JP" dirty="0" smtClean="0"/>
          </a:p>
          <a:p>
            <a:endParaRPr lang="en-US" altLang="ja-JP" dirty="0"/>
          </a:p>
          <a:p>
            <a:r>
              <a:rPr lang="ja-JP" altLang="en-US" dirty="0"/>
              <a:t>③管理手当、マネージャー手当等、その名称から残業代であることが不明確な場合には、当該手当が何時間分の残業代に充当するのかも明記する必要がある。</a:t>
            </a:r>
            <a:endParaRPr lang="en-US" altLang="ja-JP" dirty="0"/>
          </a:p>
          <a:p>
            <a:endParaRPr lang="ja-JP" altLang="en-US" dirty="0"/>
          </a:p>
        </p:txBody>
      </p:sp>
      <p:sp>
        <p:nvSpPr>
          <p:cNvPr id="6" name="雲 5"/>
          <p:cNvSpPr/>
          <p:nvPr/>
        </p:nvSpPr>
        <p:spPr>
          <a:xfrm>
            <a:off x="5855166" y="5584122"/>
            <a:ext cx="4069429" cy="1455403"/>
          </a:xfrm>
          <a:prstGeom prst="cloud">
            <a:avLst/>
          </a:prstGeom>
          <a:solidFill>
            <a:srgbClr val="FFFFCC"/>
          </a:solidFill>
          <a:ln>
            <a:solidFill>
              <a:srgbClr val="FFFFCC"/>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t>いずれにせよ、労基法３７条所定の金額を下回る残業代の支払いは許されない。</a:t>
            </a:r>
            <a:endParaRPr kumimoji="1" lang="ja-JP" altLang="en-US" dirty="0"/>
          </a:p>
        </p:txBody>
      </p:sp>
    </p:spTree>
    <p:extLst>
      <p:ext uri="{BB962C8B-B14F-4D97-AF65-F5344CB8AC3E}">
        <p14:creationId xmlns:p14="http://schemas.microsoft.com/office/powerpoint/2010/main" val="14851753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残業の許可制</a:t>
            </a:r>
            <a:endParaRPr kumimoji="1" lang="ja-JP" altLang="en-US" dirty="0"/>
          </a:p>
        </p:txBody>
      </p:sp>
      <p:sp>
        <p:nvSpPr>
          <p:cNvPr id="3" name="コンテンツ プレースホルダー 2"/>
          <p:cNvSpPr>
            <a:spLocks noGrp="1"/>
          </p:cNvSpPr>
          <p:nvPr>
            <p:ph idx="1"/>
          </p:nvPr>
        </p:nvSpPr>
        <p:spPr>
          <a:xfrm>
            <a:off x="677334" y="1333209"/>
            <a:ext cx="8596668" cy="4708153"/>
          </a:xfrm>
        </p:spPr>
        <p:style>
          <a:lnRef idx="2">
            <a:schemeClr val="accent5"/>
          </a:lnRef>
          <a:fillRef idx="1">
            <a:schemeClr val="lt1"/>
          </a:fillRef>
          <a:effectRef idx="0">
            <a:schemeClr val="accent5"/>
          </a:effectRef>
          <a:fontRef idx="minor">
            <a:schemeClr val="dk1"/>
          </a:fontRef>
        </p:style>
        <p:txBody>
          <a:bodyPr/>
          <a:lstStyle/>
          <a:p>
            <a:pPr marL="0" indent="0">
              <a:buNone/>
            </a:pPr>
            <a:r>
              <a:rPr kumimoji="1" lang="ja-JP" altLang="en-US" dirty="0" smtClean="0"/>
              <a:t>残業の申告制・許可制を採用し、上長の承認・許可のある場合にのみ残業を</a:t>
            </a:r>
            <a:r>
              <a:rPr lang="ja-JP" altLang="en-US" dirty="0" smtClean="0"/>
              <a:t>認め、その他の場合には、残業を禁止するという運用は、</a:t>
            </a:r>
            <a:endParaRPr lang="en-US" altLang="ja-JP" dirty="0" smtClean="0"/>
          </a:p>
          <a:p>
            <a:pPr marL="0" indent="0">
              <a:buNone/>
            </a:pPr>
            <a:r>
              <a:rPr lang="ja-JP" altLang="en-US" dirty="0" smtClean="0">
                <a:solidFill>
                  <a:srgbClr val="FF0000"/>
                </a:solidFill>
              </a:rPr>
              <a:t>①　無用な残業の抑制につながる</a:t>
            </a:r>
            <a:endParaRPr lang="en-US" altLang="ja-JP" dirty="0" smtClean="0">
              <a:solidFill>
                <a:srgbClr val="FF0000"/>
              </a:solidFill>
            </a:endParaRPr>
          </a:p>
          <a:p>
            <a:pPr marL="0" indent="0">
              <a:buNone/>
            </a:pPr>
            <a:r>
              <a:rPr lang="ja-JP" altLang="en-US" dirty="0" smtClean="0">
                <a:solidFill>
                  <a:srgbClr val="FF0000"/>
                </a:solidFill>
              </a:rPr>
              <a:t>②　明示的な残業禁止に違反して残業した場合には、残業代支払義務を免れる場　　</a:t>
            </a:r>
            <a:endParaRPr lang="en-US" altLang="ja-JP" dirty="0" smtClean="0">
              <a:solidFill>
                <a:srgbClr val="FF0000"/>
              </a:solidFill>
            </a:endParaRPr>
          </a:p>
          <a:p>
            <a:pPr marL="0" indent="0">
              <a:buNone/>
            </a:pPr>
            <a:r>
              <a:rPr lang="ja-JP" altLang="en-US" dirty="0">
                <a:solidFill>
                  <a:srgbClr val="FF0000"/>
                </a:solidFill>
              </a:rPr>
              <a:t>　</a:t>
            </a:r>
            <a:r>
              <a:rPr lang="ja-JP" altLang="en-US" dirty="0" smtClean="0">
                <a:solidFill>
                  <a:srgbClr val="FF0000"/>
                </a:solidFill>
              </a:rPr>
              <a:t>　合も</a:t>
            </a:r>
            <a:endParaRPr lang="en-US" altLang="ja-JP" dirty="0" smtClean="0"/>
          </a:p>
          <a:p>
            <a:pPr marL="0" indent="0">
              <a:buNone/>
            </a:pPr>
            <a:r>
              <a:rPr kumimoji="1" lang="ja-JP" altLang="en-US" dirty="0" smtClean="0"/>
              <a:t>　　　　　　　　　　　　　　　　　　　　</a:t>
            </a:r>
            <a:r>
              <a:rPr kumimoji="1" lang="ja-JP" altLang="en-US"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もっとも</a:t>
            </a:r>
            <a:r>
              <a:rPr kumimoji="1" lang="ja-JP" altLang="en-US"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a:t>
            </a:r>
            <a:endParaRPr kumimoji="1" lang="en-US" altLang="ja-JP" dirty="0"/>
          </a:p>
          <a:p>
            <a:pPr marL="0" indent="0">
              <a:buNone/>
            </a:pPr>
            <a:r>
              <a:rPr lang="ja-JP" altLang="en-US" dirty="0" smtClean="0"/>
              <a:t>残業許可制を採用しているとする会社であっても、</a:t>
            </a:r>
            <a:endParaRPr lang="en-US" altLang="ja-JP" dirty="0" smtClean="0"/>
          </a:p>
          <a:p>
            <a:pPr marL="0" indent="0">
              <a:buNone/>
            </a:pPr>
            <a:r>
              <a:rPr lang="ja-JP" altLang="en-US" dirty="0"/>
              <a:t>運用</a:t>
            </a:r>
            <a:r>
              <a:rPr lang="ja-JP" altLang="en-US" dirty="0" smtClean="0"/>
              <a:t>が</a:t>
            </a:r>
            <a:r>
              <a:rPr lang="ja-JP" altLang="en-US" dirty="0"/>
              <a:t>徹底</a:t>
            </a:r>
            <a:r>
              <a:rPr lang="ja-JP" altLang="en-US" dirty="0" smtClean="0"/>
              <a:t>されていない</a:t>
            </a:r>
            <a:endParaRPr lang="en-US" altLang="ja-JP" dirty="0" smtClean="0"/>
          </a:p>
          <a:p>
            <a:pPr marL="0" indent="0">
              <a:buNone/>
            </a:pPr>
            <a:r>
              <a:rPr lang="ja-JP" altLang="en-US" dirty="0" smtClean="0"/>
              <a:t>職員に周知されていない</a:t>
            </a:r>
            <a:endParaRPr lang="en-US" altLang="ja-JP" dirty="0" smtClean="0"/>
          </a:p>
          <a:p>
            <a:pPr marL="0" indent="0">
              <a:buNone/>
            </a:pPr>
            <a:r>
              <a:rPr lang="ja-JP" altLang="en-US" dirty="0" smtClean="0"/>
              <a:t>どこにも規定がない等々</a:t>
            </a:r>
            <a:endParaRPr lang="en-US" altLang="ja-JP" dirty="0" smtClean="0"/>
          </a:p>
          <a:p>
            <a:pPr marL="0" indent="0">
              <a:buNone/>
            </a:pPr>
            <a:r>
              <a:rPr lang="ja-JP" altLang="en-US" dirty="0" smtClean="0"/>
              <a:t>意味をなしていない場合が多数。いくら許可制を採用していたといっても、このような場合には、実際に行った残業に対して残業代を支払わなければならない。</a:t>
            </a:r>
            <a:endParaRPr lang="en-US" altLang="ja-JP" dirty="0" smtClean="0"/>
          </a:p>
          <a:p>
            <a:pPr marL="0" indent="0">
              <a:buNone/>
            </a:pPr>
            <a:endParaRPr lang="en-US" altLang="ja-JP" dirty="0" smtClean="0"/>
          </a:p>
          <a:p>
            <a:pPr marL="0" indent="0">
              <a:buNone/>
            </a:pPr>
            <a:endParaRPr kumimoji="1" lang="ja-JP" altLang="en-US" dirty="0"/>
          </a:p>
        </p:txBody>
      </p:sp>
      <p:sp>
        <p:nvSpPr>
          <p:cNvPr id="4" name="下矢印 3"/>
          <p:cNvSpPr/>
          <p:nvPr/>
        </p:nvSpPr>
        <p:spPr>
          <a:xfrm>
            <a:off x="4019387" y="3207768"/>
            <a:ext cx="956281" cy="380031"/>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0754405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就業規則を見直そう</a:t>
            </a:r>
            <a:endParaRPr kumimoji="1" lang="ja-JP" altLang="en-US" dirty="0"/>
          </a:p>
        </p:txBody>
      </p:sp>
      <p:sp>
        <p:nvSpPr>
          <p:cNvPr id="3" name="コンテンツ プレースホルダー 2"/>
          <p:cNvSpPr>
            <a:spLocks noGrp="1"/>
          </p:cNvSpPr>
          <p:nvPr>
            <p:ph idx="1"/>
          </p:nvPr>
        </p:nvSpPr>
        <p:spPr>
          <a:xfrm>
            <a:off x="677334" y="1333209"/>
            <a:ext cx="8596668" cy="5123432"/>
          </a:xfrm>
          <a:solidFill>
            <a:srgbClr val="FFFFCC"/>
          </a:solidFill>
        </p:spPr>
        <p:txBody>
          <a:bodyPr/>
          <a:lstStyle/>
          <a:p>
            <a:r>
              <a:rPr kumimoji="1" lang="ja-JP" altLang="en-US" dirty="0" smtClean="0"/>
              <a:t>その１</a:t>
            </a:r>
            <a:endParaRPr kumimoji="1" lang="en-US" altLang="ja-JP" dirty="0" smtClean="0"/>
          </a:p>
          <a:p>
            <a:pPr>
              <a:buFont typeface="Wingdings" panose="05000000000000000000" pitchFamily="2" charset="2"/>
              <a:buChar char="p"/>
            </a:pPr>
            <a:r>
              <a:rPr lang="ja-JP" altLang="en-US" dirty="0" smtClean="0"/>
              <a:t>労基法４１条の管理監督者に該当しない者を、独自の判断で、管理監督者として規定していませんか？</a:t>
            </a:r>
            <a:endParaRPr lang="en-US" altLang="ja-JP" dirty="0" smtClean="0"/>
          </a:p>
          <a:p>
            <a:pPr marL="0" indent="0">
              <a:buNone/>
            </a:pPr>
            <a:r>
              <a:rPr lang="ja-JP" altLang="en-US" dirty="0" smtClean="0"/>
              <a:t>規定そのものが無意味ですし、後ほど高額な残業代請求をされることになります。</a:t>
            </a:r>
            <a:endParaRPr lang="en-US" altLang="ja-JP" dirty="0" smtClean="0"/>
          </a:p>
          <a:p>
            <a:pPr marL="0" indent="0">
              <a:buNone/>
            </a:pPr>
            <a:endParaRPr kumimoji="1" lang="en-US" altLang="ja-JP" dirty="0" smtClean="0"/>
          </a:p>
          <a:p>
            <a:pPr>
              <a:buFont typeface="Wingdings" panose="05000000000000000000" pitchFamily="2" charset="2"/>
              <a:buChar char="p"/>
            </a:pPr>
            <a:r>
              <a:rPr lang="ja-JP" altLang="en-US" dirty="0" smtClean="0"/>
              <a:t>管理手当、役職手当等々、が残業代である旨の就業規則の規定はありますか？</a:t>
            </a:r>
            <a:endParaRPr lang="en-US" altLang="ja-JP" dirty="0" smtClean="0"/>
          </a:p>
          <a:p>
            <a:pPr marL="0" indent="0">
              <a:buNone/>
            </a:pPr>
            <a:r>
              <a:rPr lang="ja-JP" altLang="en-US" dirty="0" smtClean="0"/>
              <a:t>何時間分の残業代に充当されるのか明示されていますか？</a:t>
            </a:r>
            <a:endParaRPr lang="en-US" altLang="ja-JP" dirty="0" smtClean="0"/>
          </a:p>
          <a:p>
            <a:pPr marL="0" indent="0">
              <a:buNone/>
            </a:pPr>
            <a:r>
              <a:rPr lang="ja-JP" altLang="en-US" dirty="0"/>
              <a:t>規定</a:t>
            </a:r>
            <a:r>
              <a:rPr lang="ja-JP" altLang="en-US" dirty="0" smtClean="0"/>
              <a:t>がない</a:t>
            </a:r>
            <a:r>
              <a:rPr lang="ja-JP" altLang="en-US" dirty="0"/>
              <a:t>場合</a:t>
            </a:r>
            <a:r>
              <a:rPr lang="ja-JP" altLang="en-US" dirty="0" smtClean="0"/>
              <a:t>には、後ほど残業代を請求された場合、別途労基法３７条所定の残業代の支払い義務が生じるおそれがあります。</a:t>
            </a:r>
            <a:endParaRPr lang="en-US" altLang="ja-JP" dirty="0" smtClean="0"/>
          </a:p>
          <a:p>
            <a:pPr marL="0" indent="0">
              <a:buNone/>
            </a:pPr>
            <a:endParaRPr lang="en-US" altLang="ja-JP" dirty="0" smtClean="0"/>
          </a:p>
          <a:p>
            <a:r>
              <a:rPr kumimoji="1" lang="ja-JP" altLang="en-US" dirty="0" smtClean="0"/>
              <a:t>その２</a:t>
            </a:r>
            <a:endParaRPr kumimoji="1" lang="en-US" altLang="ja-JP" dirty="0" smtClean="0"/>
          </a:p>
          <a:p>
            <a:pPr marL="0" indent="0">
              <a:buNone/>
            </a:pPr>
            <a:r>
              <a:rPr lang="ja-JP" altLang="en-US" dirty="0" smtClean="0"/>
              <a:t>原則残業禁止の旨、残業</a:t>
            </a:r>
            <a:r>
              <a:rPr lang="ja-JP" altLang="en-US" dirty="0"/>
              <a:t>許可制</a:t>
            </a:r>
            <a:r>
              <a:rPr lang="ja-JP" altLang="en-US" dirty="0" smtClean="0"/>
              <a:t>を取る旨、その場合の手続きが、就業規則に明記されていますか？</a:t>
            </a:r>
            <a:endParaRPr lang="en-US" altLang="ja-JP" dirty="0" smtClean="0"/>
          </a:p>
          <a:p>
            <a:pPr marL="0" indent="0">
              <a:buNone/>
            </a:pPr>
            <a:endParaRPr lang="en-US" altLang="ja-JP" dirty="0" smtClean="0"/>
          </a:p>
          <a:p>
            <a:pPr marL="0" indent="0">
              <a:buNone/>
            </a:pPr>
            <a:endParaRPr kumimoji="1" lang="ja-JP" altLang="en-US" dirty="0"/>
          </a:p>
        </p:txBody>
      </p:sp>
    </p:spTree>
    <p:extLst>
      <p:ext uri="{BB962C8B-B14F-4D97-AF65-F5344CB8AC3E}">
        <p14:creationId xmlns:p14="http://schemas.microsoft.com/office/powerpoint/2010/main" val="14838630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p:cNvSpPr>
            <a:spLocks noGrp="1"/>
          </p:cNvSpPr>
          <p:nvPr>
            <p:ph idx="1"/>
          </p:nvPr>
        </p:nvSpPr>
        <p:spPr>
          <a:xfrm>
            <a:off x="744956" y="1765980"/>
            <a:ext cx="8596668" cy="2903744"/>
          </a:xfrm>
          <a:prstGeom prst="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anchor="ctr">
            <a:normAutofit/>
          </a:bodyPr>
          <a:lstStyle/>
          <a:p>
            <a:pPr marL="0" indent="0">
              <a:buNone/>
            </a:pPr>
            <a:r>
              <a:rPr lang="ja-JP" altLang="en-US" sz="2400" dirty="0" smtClean="0">
                <a:effectLst>
                  <a:outerShdw blurRad="38100" dist="38100" dir="2700000" algn="tl">
                    <a:srgbClr val="000000">
                      <a:alpha val="43137"/>
                    </a:srgbClr>
                  </a:outerShdw>
                </a:effectLst>
              </a:rPr>
              <a:t>私どもの施設では、職員に対し、業務</a:t>
            </a:r>
            <a:r>
              <a:rPr lang="ja-JP" altLang="en-US" sz="2400" dirty="0">
                <a:effectLst>
                  <a:outerShdw blurRad="38100" dist="38100" dir="2700000" algn="tl">
                    <a:srgbClr val="000000">
                      <a:alpha val="43137"/>
                    </a:srgbClr>
                  </a:outerShdw>
                </a:effectLst>
              </a:rPr>
              <a:t>日誌は、業務終了後に書くように指導してます</a:t>
            </a:r>
            <a:r>
              <a:rPr lang="ja-JP" altLang="en-US" sz="2400" dirty="0" smtClean="0">
                <a:effectLst>
                  <a:outerShdw blurRad="38100" dist="38100" dir="2700000" algn="tl">
                    <a:srgbClr val="000000">
                      <a:alpha val="43137"/>
                    </a:srgbClr>
                  </a:outerShdw>
                </a:effectLst>
              </a:rPr>
              <a:t>。</a:t>
            </a:r>
            <a:endParaRPr lang="en-US" altLang="ja-JP" sz="2400" dirty="0" smtClean="0">
              <a:effectLst>
                <a:outerShdw blurRad="38100" dist="38100" dir="2700000" algn="tl">
                  <a:srgbClr val="000000">
                    <a:alpha val="43137"/>
                  </a:srgbClr>
                </a:outerShdw>
              </a:effectLst>
            </a:endParaRPr>
          </a:p>
          <a:p>
            <a:pPr marL="0" indent="0">
              <a:buNone/>
            </a:pPr>
            <a:r>
              <a:rPr lang="ja-JP" altLang="en-US" sz="2400" dirty="0" smtClean="0">
                <a:effectLst>
                  <a:outerShdw blurRad="38100" dist="38100" dir="2700000" algn="tl">
                    <a:srgbClr val="000000">
                      <a:alpha val="43137"/>
                    </a:srgbClr>
                  </a:outerShdw>
                </a:effectLst>
              </a:rPr>
              <a:t>時間内</a:t>
            </a:r>
            <a:r>
              <a:rPr lang="ja-JP" altLang="en-US" sz="2400" dirty="0">
                <a:effectLst>
                  <a:outerShdw blurRad="38100" dist="38100" dir="2700000" algn="tl">
                    <a:srgbClr val="000000">
                      <a:alpha val="43137"/>
                    </a:srgbClr>
                  </a:outerShdw>
                </a:effectLst>
              </a:rPr>
              <a:t>は、利用者さんへの対応に全力を尽くしてほしいからです</a:t>
            </a:r>
            <a:r>
              <a:rPr lang="ja-JP" altLang="en-US" sz="2400" dirty="0" smtClean="0">
                <a:effectLst>
                  <a:outerShdw blurRad="38100" dist="38100" dir="2700000" algn="tl">
                    <a:srgbClr val="000000">
                      <a:alpha val="43137"/>
                    </a:srgbClr>
                  </a:outerShdw>
                </a:effectLst>
              </a:rPr>
              <a:t>。</a:t>
            </a:r>
            <a:endParaRPr lang="en-US" altLang="ja-JP" sz="2400" dirty="0">
              <a:effectLst>
                <a:outerShdw blurRad="38100" dist="38100" dir="2700000" algn="tl">
                  <a:srgbClr val="000000">
                    <a:alpha val="43137"/>
                  </a:srgbClr>
                </a:outerShdw>
              </a:effectLst>
            </a:endParaRPr>
          </a:p>
        </p:txBody>
      </p:sp>
      <p:pic>
        <p:nvPicPr>
          <p:cNvPr id="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04104" y="4888425"/>
            <a:ext cx="1654063" cy="17065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テキスト ボックス 2"/>
          <p:cNvSpPr txBox="1"/>
          <p:nvPr/>
        </p:nvSpPr>
        <p:spPr>
          <a:xfrm>
            <a:off x="9409245" y="4133664"/>
            <a:ext cx="914400" cy="1200329"/>
          </a:xfrm>
          <a:prstGeom prst="rect">
            <a:avLst/>
          </a:prstGeom>
          <a:noFill/>
        </p:spPr>
        <p:txBody>
          <a:bodyPr wrap="square" rtlCol="0">
            <a:spAutoFit/>
          </a:bodyPr>
          <a:lstStyle/>
          <a:p>
            <a:r>
              <a:rPr kumimoji="1" lang="ja-JP" altLang="en-US" sz="7200" dirty="0" smtClean="0">
                <a:solidFill>
                  <a:srgbClr val="FF0000"/>
                </a:solidFill>
                <a:latin typeface="HGP創英角ｺﾞｼｯｸUB" panose="020B0900000000000000" pitchFamily="50" charset="-128"/>
                <a:ea typeface="HGP創英角ｺﾞｼｯｸUB" panose="020B0900000000000000" pitchFamily="50" charset="-128"/>
              </a:rPr>
              <a:t>？</a:t>
            </a:r>
            <a:endParaRPr kumimoji="1" lang="ja-JP" altLang="en-US" sz="72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8" name="タイトル 4"/>
          <p:cNvSpPr>
            <a:spLocks noGrp="1"/>
          </p:cNvSpPr>
          <p:nvPr>
            <p:ph type="title"/>
          </p:nvPr>
        </p:nvSpPr>
        <p:spPr>
          <a:xfrm>
            <a:off x="744956" y="721671"/>
            <a:ext cx="8596668" cy="876784"/>
          </a:xfrm>
        </p:spPr>
        <p:txBody>
          <a:bodyPr/>
          <a:lstStyle/>
          <a:p>
            <a:r>
              <a:rPr kumimoji="1" lang="ja-JP" altLang="en-US" dirty="0" smtClean="0"/>
              <a:t>よくある事例その３</a:t>
            </a:r>
            <a:endParaRPr kumimoji="1" lang="ja-JP" altLang="en-US" dirty="0"/>
          </a:p>
        </p:txBody>
      </p:sp>
    </p:spTree>
    <p:extLst>
      <p:ext uri="{BB962C8B-B14F-4D97-AF65-F5344CB8AC3E}">
        <p14:creationId xmlns:p14="http://schemas.microsoft.com/office/powerpoint/2010/main" val="19874302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p:cNvSpPr>
            <a:spLocks noGrp="1"/>
          </p:cNvSpPr>
          <p:nvPr>
            <p:ph idx="1"/>
          </p:nvPr>
        </p:nvSpPr>
        <p:spPr>
          <a:xfrm>
            <a:off x="744956" y="1765980"/>
            <a:ext cx="8596668" cy="2903744"/>
          </a:xfrm>
          <a:prstGeom prst="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anchor="ctr">
            <a:normAutofit/>
          </a:bodyPr>
          <a:lstStyle/>
          <a:p>
            <a:pPr marL="0" indent="0">
              <a:buNone/>
            </a:pPr>
            <a:r>
              <a:rPr lang="ja-JP" altLang="en-US" sz="2400" dirty="0" smtClean="0">
                <a:effectLst>
                  <a:outerShdw blurRad="38100" dist="38100" dir="2700000" algn="tl">
                    <a:srgbClr val="000000">
                      <a:alpha val="43137"/>
                    </a:srgbClr>
                  </a:outerShdw>
                </a:effectLst>
              </a:rPr>
              <a:t>職員に対し、休憩</a:t>
            </a:r>
            <a:r>
              <a:rPr lang="ja-JP" altLang="en-US" sz="2400" dirty="0">
                <a:effectLst>
                  <a:outerShdw blurRad="38100" dist="38100" dir="2700000" algn="tl">
                    <a:srgbClr val="000000">
                      <a:alpha val="43137"/>
                    </a:srgbClr>
                  </a:outerShdw>
                </a:effectLst>
              </a:rPr>
              <a:t>時間は</a:t>
            </a:r>
            <a:r>
              <a:rPr lang="ja-JP" altLang="en-US" sz="2400" dirty="0" smtClean="0">
                <a:effectLst>
                  <a:outerShdw blurRad="38100" dist="38100" dir="2700000" algn="tl">
                    <a:srgbClr val="000000">
                      <a:alpha val="43137"/>
                    </a:srgbClr>
                  </a:outerShdw>
                </a:effectLst>
              </a:rPr>
              <a:t>、施設外への外出</a:t>
            </a:r>
            <a:r>
              <a:rPr lang="ja-JP" altLang="en-US" sz="2400" dirty="0">
                <a:effectLst>
                  <a:outerShdw blurRad="38100" dist="38100" dir="2700000" algn="tl">
                    <a:srgbClr val="000000">
                      <a:alpha val="43137"/>
                    </a:srgbClr>
                  </a:outerShdw>
                </a:effectLst>
              </a:rPr>
              <a:t>は禁止とし、</a:t>
            </a:r>
            <a:r>
              <a:rPr lang="en-US" altLang="ja-JP" sz="2400" dirty="0">
                <a:effectLst>
                  <a:outerShdw blurRad="38100" dist="38100" dir="2700000" algn="tl">
                    <a:srgbClr val="000000">
                      <a:alpha val="43137"/>
                    </a:srgbClr>
                  </a:outerShdw>
                </a:effectLst>
              </a:rPr>
              <a:t>PHS</a:t>
            </a:r>
            <a:r>
              <a:rPr lang="ja-JP" altLang="en-US" sz="2400" dirty="0">
                <a:effectLst>
                  <a:outerShdw blurRad="38100" dist="38100" dir="2700000" algn="tl">
                    <a:srgbClr val="000000">
                      <a:alpha val="43137"/>
                    </a:srgbClr>
                  </a:outerShdw>
                </a:effectLst>
              </a:rPr>
              <a:t>を持たせ、コールがあれば直ちに対応するよう指導を徹底しています</a:t>
            </a:r>
            <a:r>
              <a:rPr lang="ja-JP" altLang="en-US" sz="2400" dirty="0" smtClean="0">
                <a:effectLst>
                  <a:outerShdw blurRad="38100" dist="38100" dir="2700000" algn="tl">
                    <a:srgbClr val="000000">
                      <a:alpha val="43137"/>
                    </a:srgbClr>
                  </a:outerShdw>
                </a:effectLst>
              </a:rPr>
              <a:t>。</a:t>
            </a:r>
            <a:endParaRPr lang="en-US" altLang="ja-JP" sz="2400" dirty="0" smtClean="0">
              <a:effectLst>
                <a:outerShdw blurRad="38100" dist="38100" dir="2700000" algn="tl">
                  <a:srgbClr val="000000">
                    <a:alpha val="43137"/>
                  </a:srgbClr>
                </a:outerShdw>
              </a:effectLst>
            </a:endParaRPr>
          </a:p>
          <a:p>
            <a:pPr marL="0" indent="0">
              <a:buNone/>
            </a:pPr>
            <a:r>
              <a:rPr lang="ja-JP" altLang="en-US" sz="2400" dirty="0" smtClean="0">
                <a:effectLst>
                  <a:outerShdw blurRad="38100" dist="38100" dir="2700000" algn="tl">
                    <a:srgbClr val="000000">
                      <a:alpha val="43137"/>
                    </a:srgbClr>
                  </a:outerShdw>
                </a:effectLst>
              </a:rPr>
              <a:t>人手</a:t>
            </a:r>
            <a:r>
              <a:rPr lang="ja-JP" altLang="en-US" sz="2400" dirty="0">
                <a:effectLst>
                  <a:outerShdw blurRad="38100" dist="38100" dir="2700000" algn="tl">
                    <a:srgbClr val="000000">
                      <a:alpha val="43137"/>
                    </a:srgbClr>
                  </a:outerShdw>
                </a:effectLst>
              </a:rPr>
              <a:t>も足りませんし、人様の命を預かる仕事ですから、この</a:t>
            </a:r>
            <a:r>
              <a:rPr lang="ja-JP" altLang="en-US" sz="2400" dirty="0" smtClean="0">
                <a:effectLst>
                  <a:outerShdw blurRad="38100" dist="38100" dir="2700000" algn="tl">
                    <a:srgbClr val="000000">
                      <a:alpha val="43137"/>
                    </a:srgbClr>
                  </a:outerShdw>
                </a:effectLst>
              </a:rPr>
              <a:t>くらい協力してもらわなければ困ります</a:t>
            </a:r>
            <a:r>
              <a:rPr lang="ja-JP" altLang="en-US" sz="2400" dirty="0">
                <a:effectLst>
                  <a:outerShdw blurRad="38100" dist="38100" dir="2700000" algn="tl">
                    <a:srgbClr val="000000">
                      <a:alpha val="43137"/>
                    </a:srgbClr>
                  </a:outerShdw>
                </a:effectLst>
              </a:rPr>
              <a:t>。</a:t>
            </a:r>
            <a:endParaRPr lang="en-US" altLang="ja-JP" sz="2400" dirty="0">
              <a:effectLst>
                <a:outerShdw blurRad="38100" dist="38100" dir="2700000" algn="tl">
                  <a:srgbClr val="000000">
                    <a:alpha val="43137"/>
                  </a:srgbClr>
                </a:outerShdw>
              </a:effectLst>
            </a:endParaRPr>
          </a:p>
        </p:txBody>
      </p:sp>
      <p:pic>
        <p:nvPicPr>
          <p:cNvPr id="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04104" y="4888425"/>
            <a:ext cx="1654063" cy="17065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テキスト ボックス 2"/>
          <p:cNvSpPr txBox="1"/>
          <p:nvPr/>
        </p:nvSpPr>
        <p:spPr>
          <a:xfrm>
            <a:off x="9409245" y="4133664"/>
            <a:ext cx="914400" cy="1200329"/>
          </a:xfrm>
          <a:prstGeom prst="rect">
            <a:avLst/>
          </a:prstGeom>
          <a:noFill/>
        </p:spPr>
        <p:txBody>
          <a:bodyPr wrap="square" rtlCol="0">
            <a:spAutoFit/>
          </a:bodyPr>
          <a:lstStyle/>
          <a:p>
            <a:r>
              <a:rPr kumimoji="1" lang="ja-JP" altLang="en-US" sz="7200" dirty="0" smtClean="0">
                <a:solidFill>
                  <a:srgbClr val="FF0000"/>
                </a:solidFill>
                <a:latin typeface="HGP創英角ｺﾞｼｯｸUB" panose="020B0900000000000000" pitchFamily="50" charset="-128"/>
                <a:ea typeface="HGP創英角ｺﾞｼｯｸUB" panose="020B0900000000000000" pitchFamily="50" charset="-128"/>
              </a:rPr>
              <a:t>？</a:t>
            </a:r>
            <a:endParaRPr kumimoji="1" lang="ja-JP" altLang="en-US" sz="72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8" name="タイトル 4"/>
          <p:cNvSpPr>
            <a:spLocks noGrp="1"/>
          </p:cNvSpPr>
          <p:nvPr>
            <p:ph type="title"/>
          </p:nvPr>
        </p:nvSpPr>
        <p:spPr>
          <a:xfrm>
            <a:off x="744956" y="721671"/>
            <a:ext cx="8596668" cy="876784"/>
          </a:xfrm>
        </p:spPr>
        <p:txBody>
          <a:bodyPr/>
          <a:lstStyle/>
          <a:p>
            <a:r>
              <a:rPr kumimoji="1" lang="ja-JP" altLang="en-US" dirty="0" smtClean="0"/>
              <a:t>よくある事例その４</a:t>
            </a:r>
            <a:endParaRPr kumimoji="1" lang="ja-JP" altLang="en-US" dirty="0"/>
          </a:p>
        </p:txBody>
      </p:sp>
    </p:spTree>
    <p:extLst>
      <p:ext uri="{BB962C8B-B14F-4D97-AF65-F5344CB8AC3E}">
        <p14:creationId xmlns:p14="http://schemas.microsoft.com/office/powerpoint/2010/main" val="5081925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pPr algn="ctr"/>
            <a:r>
              <a:rPr lang="ja-JP" altLang="ja-JP" dirty="0" smtClean="0">
                <a:ln w="0"/>
                <a:solidFill>
                  <a:schemeClr val="tx1"/>
                </a:solidFill>
                <a:effectLst>
                  <a:outerShdw blurRad="38100" dist="19050" dir="2700000" algn="tl" rotWithShape="0">
                    <a:schemeClr val="dk1">
                      <a:alpha val="40000"/>
                    </a:schemeClr>
                  </a:outerShdw>
                </a:effectLst>
              </a:rPr>
              <a:t>１．</a:t>
            </a:r>
            <a:r>
              <a:rPr lang="ja-JP" altLang="en-US" dirty="0" smtClean="0">
                <a:ln w="0"/>
                <a:solidFill>
                  <a:schemeClr val="tx1"/>
                </a:solidFill>
                <a:effectLst>
                  <a:outerShdw blurRad="38100" dist="19050" dir="2700000" algn="tl" rotWithShape="0">
                    <a:schemeClr val="dk1">
                      <a:alpha val="40000"/>
                    </a:schemeClr>
                  </a:outerShdw>
                </a:effectLst>
              </a:rPr>
              <a:t>弁護士から見た</a:t>
            </a:r>
            <a:r>
              <a:rPr lang="en-US" altLang="ja-JP" dirty="0" smtClean="0">
                <a:ln w="0"/>
                <a:solidFill>
                  <a:schemeClr val="tx1"/>
                </a:solidFill>
                <a:effectLst>
                  <a:outerShdw blurRad="38100" dist="19050" dir="2700000" algn="tl" rotWithShape="0">
                    <a:schemeClr val="dk1">
                      <a:alpha val="40000"/>
                    </a:schemeClr>
                  </a:outerShdw>
                </a:effectLst>
              </a:rPr>
              <a:t/>
            </a:r>
            <a:br>
              <a:rPr lang="en-US" altLang="ja-JP" dirty="0" smtClean="0">
                <a:ln w="0"/>
                <a:solidFill>
                  <a:schemeClr val="tx1"/>
                </a:solidFill>
                <a:effectLst>
                  <a:outerShdw blurRad="38100" dist="19050" dir="2700000" algn="tl" rotWithShape="0">
                    <a:schemeClr val="dk1">
                      <a:alpha val="40000"/>
                    </a:schemeClr>
                  </a:outerShdw>
                </a:effectLst>
              </a:rPr>
            </a:br>
            <a:r>
              <a:rPr lang="ja-JP" altLang="ja-JP" dirty="0" smtClean="0">
                <a:ln w="0"/>
                <a:solidFill>
                  <a:schemeClr val="tx1"/>
                </a:solidFill>
                <a:effectLst>
                  <a:outerShdw blurRad="38100" dist="19050" dir="2700000" algn="tl" rotWithShape="0">
                    <a:schemeClr val="dk1">
                      <a:alpha val="40000"/>
                    </a:schemeClr>
                  </a:outerShdw>
                </a:effectLst>
              </a:rPr>
              <a:t>労務管理の重要性</a:t>
            </a:r>
            <a:endParaRPr lang="ja-JP" altLang="en-US" dirty="0">
              <a:ln w="0"/>
              <a:solidFill>
                <a:schemeClr val="tx1"/>
              </a:solidFill>
              <a:effectLst>
                <a:outerShdw blurRad="38100" dist="19050" dir="2700000" algn="tl" rotWithShape="0">
                  <a:schemeClr val="dk1">
                    <a:alpha val="40000"/>
                  </a:schemeClr>
                </a:outerShdw>
              </a:effectLst>
            </a:endParaRPr>
          </a:p>
        </p:txBody>
      </p:sp>
      <p:sp>
        <p:nvSpPr>
          <p:cNvPr id="7" name="サブタイトル 6"/>
          <p:cNvSpPr>
            <a:spLocks noGrp="1"/>
          </p:cNvSpPr>
          <p:nvPr>
            <p:ph type="subTitle" idx="1"/>
          </p:nvPr>
        </p:nvSpPr>
        <p:spPr/>
        <p:txBody>
          <a:bodyPr/>
          <a:lstStyle/>
          <a:p>
            <a:endParaRPr kumimoji="1" lang="ja-JP" altLang="en-US"/>
          </a:p>
        </p:txBody>
      </p:sp>
    </p:spTree>
    <p:extLst>
      <p:ext uri="{BB962C8B-B14F-4D97-AF65-F5344CB8AC3E}">
        <p14:creationId xmlns:p14="http://schemas.microsoft.com/office/powerpoint/2010/main" val="373566593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p:cNvSpPr>
            <a:spLocks noGrp="1"/>
          </p:cNvSpPr>
          <p:nvPr>
            <p:ph idx="1"/>
          </p:nvPr>
        </p:nvSpPr>
        <p:spPr>
          <a:xfrm>
            <a:off x="744956" y="1368111"/>
            <a:ext cx="8596668" cy="5137392"/>
          </a:xfrm>
          <a:prstGeom prst="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anchor="ctr">
            <a:normAutofit/>
          </a:bodyPr>
          <a:lstStyle/>
          <a:p>
            <a:pPr marL="0" indent="0">
              <a:buNone/>
            </a:pPr>
            <a:r>
              <a:rPr lang="ja-JP" altLang="en-US" sz="2400" dirty="0"/>
              <a:t>タイムカードは必ずつけるように指導しています</a:t>
            </a:r>
            <a:r>
              <a:rPr lang="ja-JP" altLang="en-US" sz="2400" dirty="0" smtClean="0"/>
              <a:t>。</a:t>
            </a:r>
            <a:endParaRPr lang="en-US" altLang="ja-JP" sz="2400" dirty="0" smtClean="0"/>
          </a:p>
          <a:p>
            <a:pPr marL="0" indent="0">
              <a:buNone/>
            </a:pPr>
            <a:r>
              <a:rPr lang="ja-JP" altLang="en-US" sz="2400" dirty="0" smtClean="0"/>
              <a:t>多くの職員は、押し忘れのないように、出勤直後と、退勤直前にタイムカードを押しているようです。</a:t>
            </a:r>
            <a:endParaRPr lang="en-US" altLang="ja-JP" sz="2400" dirty="0" smtClean="0"/>
          </a:p>
          <a:p>
            <a:pPr marL="0" indent="0">
              <a:buNone/>
            </a:pPr>
            <a:r>
              <a:rPr lang="ja-JP" altLang="en-US" sz="2400" dirty="0" smtClean="0"/>
              <a:t>早め</a:t>
            </a:r>
            <a:r>
              <a:rPr lang="ja-JP" altLang="en-US" sz="2400" dirty="0"/>
              <a:t>に出勤してロッカールームで新聞や本を</a:t>
            </a:r>
            <a:r>
              <a:rPr lang="ja-JP" altLang="en-US" sz="2400" dirty="0" smtClean="0"/>
              <a:t>読んでいる者もいます。そういう職員は、所定始業時刻の３０分以上前にタイムカードを押していると思います。</a:t>
            </a:r>
            <a:endParaRPr lang="en-US" altLang="ja-JP" sz="2400" dirty="0" smtClean="0"/>
          </a:p>
          <a:p>
            <a:pPr marL="0" indent="0">
              <a:buNone/>
            </a:pPr>
            <a:r>
              <a:rPr lang="ja-JP" altLang="en-US" sz="2400" dirty="0" smtClean="0"/>
              <a:t>また、業務終了後、ロッカールームでお弁当</a:t>
            </a:r>
            <a:r>
              <a:rPr lang="ja-JP" altLang="en-US" sz="2400" dirty="0"/>
              <a:t>を食べて</a:t>
            </a:r>
            <a:r>
              <a:rPr lang="ja-JP" altLang="en-US" sz="2400" dirty="0" smtClean="0"/>
              <a:t>から帰宅する者もいます。そういう職員は、所定終業時刻の１時間以上後に、タイムカードを押していると思います。</a:t>
            </a:r>
            <a:endParaRPr lang="en-US" altLang="ja-JP" sz="2400" dirty="0" smtClean="0"/>
          </a:p>
          <a:p>
            <a:pPr marL="0" indent="0">
              <a:buNone/>
            </a:pPr>
            <a:r>
              <a:rPr lang="ja-JP" altLang="en-US" sz="2400" dirty="0" smtClean="0"/>
              <a:t>そこまで細かくは把握していません。</a:t>
            </a:r>
            <a:endParaRPr lang="en-US" altLang="ja-JP" sz="2400" dirty="0"/>
          </a:p>
        </p:txBody>
      </p:sp>
      <p:pic>
        <p:nvPicPr>
          <p:cNvPr id="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16080" y="4966464"/>
            <a:ext cx="1654063" cy="17065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テキスト ボックス 2"/>
          <p:cNvSpPr txBox="1"/>
          <p:nvPr/>
        </p:nvSpPr>
        <p:spPr>
          <a:xfrm>
            <a:off x="9409245" y="4133664"/>
            <a:ext cx="914400" cy="1200329"/>
          </a:xfrm>
          <a:prstGeom prst="rect">
            <a:avLst/>
          </a:prstGeom>
          <a:noFill/>
        </p:spPr>
        <p:txBody>
          <a:bodyPr wrap="square" rtlCol="0">
            <a:spAutoFit/>
          </a:bodyPr>
          <a:lstStyle/>
          <a:p>
            <a:r>
              <a:rPr kumimoji="1" lang="ja-JP" altLang="en-US" sz="7200" dirty="0" smtClean="0">
                <a:solidFill>
                  <a:srgbClr val="FF0000"/>
                </a:solidFill>
                <a:latin typeface="HGP創英角ｺﾞｼｯｸUB" panose="020B0900000000000000" pitchFamily="50" charset="-128"/>
                <a:ea typeface="HGP創英角ｺﾞｼｯｸUB" panose="020B0900000000000000" pitchFamily="50" charset="-128"/>
              </a:rPr>
              <a:t>？</a:t>
            </a:r>
            <a:endParaRPr kumimoji="1" lang="ja-JP" altLang="en-US" sz="72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8" name="タイトル 4"/>
          <p:cNvSpPr>
            <a:spLocks noGrp="1"/>
          </p:cNvSpPr>
          <p:nvPr>
            <p:ph type="title"/>
          </p:nvPr>
        </p:nvSpPr>
        <p:spPr>
          <a:xfrm>
            <a:off x="744956" y="721671"/>
            <a:ext cx="8596668" cy="876784"/>
          </a:xfrm>
        </p:spPr>
        <p:txBody>
          <a:bodyPr/>
          <a:lstStyle/>
          <a:p>
            <a:r>
              <a:rPr kumimoji="1" lang="ja-JP" altLang="en-US" dirty="0" smtClean="0"/>
              <a:t>よくある事例その５</a:t>
            </a:r>
            <a:endParaRPr kumimoji="1" lang="ja-JP" altLang="en-US" dirty="0"/>
          </a:p>
        </p:txBody>
      </p:sp>
    </p:spTree>
    <p:extLst>
      <p:ext uri="{BB962C8B-B14F-4D97-AF65-F5344CB8AC3E}">
        <p14:creationId xmlns:p14="http://schemas.microsoft.com/office/powerpoint/2010/main" val="10988856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労働時間とは？</a:t>
            </a:r>
            <a:endParaRPr kumimoji="1" lang="ja-JP" altLang="en-US" dirty="0"/>
          </a:p>
        </p:txBody>
      </p:sp>
      <p:sp>
        <p:nvSpPr>
          <p:cNvPr id="3" name="コンテンツ プレースホルダー 2"/>
          <p:cNvSpPr>
            <a:spLocks noGrp="1"/>
          </p:cNvSpPr>
          <p:nvPr>
            <p:ph idx="1"/>
          </p:nvPr>
        </p:nvSpPr>
        <p:spPr>
          <a:xfrm>
            <a:off x="677334" y="1608083"/>
            <a:ext cx="8596668" cy="4433279"/>
          </a:xfrm>
        </p:spPr>
        <p:txBody>
          <a:bodyPr/>
          <a:lstStyle/>
          <a:p>
            <a:pPr marL="0" indent="0">
              <a:buNone/>
            </a:pPr>
            <a:endParaRPr kumimoji="1" lang="en-US" altLang="ja-JP" dirty="0" smtClean="0"/>
          </a:p>
          <a:p>
            <a:endParaRPr lang="en-US" altLang="ja-JP" dirty="0" smtClean="0"/>
          </a:p>
          <a:p>
            <a:pPr marL="0" indent="0">
              <a:buNone/>
            </a:pPr>
            <a:endParaRPr lang="en-US" altLang="ja-JP" dirty="0" smtClean="0"/>
          </a:p>
          <a:p>
            <a:endParaRPr kumimoji="1" lang="en-US" altLang="ja-JP" dirty="0" smtClean="0"/>
          </a:p>
          <a:p>
            <a:endParaRPr lang="en-US" altLang="ja-JP" dirty="0"/>
          </a:p>
          <a:p>
            <a:endParaRPr kumimoji="1" lang="en-US" altLang="ja-JP" dirty="0" smtClean="0"/>
          </a:p>
          <a:p>
            <a:pPr marL="0" indent="0">
              <a:buNone/>
            </a:pPr>
            <a:endParaRPr kumimoji="1" lang="en-US" altLang="ja-JP" dirty="0" smtClean="0"/>
          </a:p>
        </p:txBody>
      </p:sp>
      <p:sp>
        <p:nvSpPr>
          <p:cNvPr id="4" name="角丸四角形 3"/>
          <p:cNvSpPr/>
          <p:nvPr/>
        </p:nvSpPr>
        <p:spPr>
          <a:xfrm>
            <a:off x="606389" y="1355835"/>
            <a:ext cx="8596668" cy="735341"/>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en-US" altLang="ja-JP" dirty="0"/>
              <a:t>Q</a:t>
            </a:r>
            <a:r>
              <a:rPr lang="ja-JP" altLang="en-US" dirty="0"/>
              <a:t>　賃金の支払い対象となる労働時間とは？</a:t>
            </a:r>
            <a:endParaRPr lang="en-US" altLang="ja-JP" dirty="0"/>
          </a:p>
        </p:txBody>
      </p:sp>
      <p:sp>
        <p:nvSpPr>
          <p:cNvPr id="5" name="角丸四角形 4"/>
          <p:cNvSpPr/>
          <p:nvPr/>
        </p:nvSpPr>
        <p:spPr>
          <a:xfrm>
            <a:off x="606389" y="3488147"/>
            <a:ext cx="8596668" cy="84893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en-US" altLang="ja-JP" dirty="0"/>
              <a:t>Q</a:t>
            </a:r>
            <a:r>
              <a:rPr lang="ja-JP" altLang="en-US" dirty="0"/>
              <a:t>　</a:t>
            </a:r>
            <a:r>
              <a:rPr lang="ja-JP" altLang="en-US" dirty="0" smtClean="0"/>
              <a:t>就業時間後に業務日誌を作成させた場合、割増賃金を支払う必要があるか？</a:t>
            </a:r>
            <a:endParaRPr lang="en-US" altLang="ja-JP" dirty="0"/>
          </a:p>
        </p:txBody>
      </p:sp>
      <p:sp>
        <p:nvSpPr>
          <p:cNvPr id="6" name="メモ 5"/>
          <p:cNvSpPr/>
          <p:nvPr/>
        </p:nvSpPr>
        <p:spPr>
          <a:xfrm>
            <a:off x="1048404" y="2231054"/>
            <a:ext cx="3358055" cy="1105172"/>
          </a:xfrm>
          <a:prstGeom prst="foldedCorner">
            <a:avLst/>
          </a:prstGeom>
        </p:spPr>
        <p:style>
          <a:lnRef idx="1">
            <a:schemeClr val="accent1"/>
          </a:lnRef>
          <a:fillRef idx="2">
            <a:schemeClr val="accent1"/>
          </a:fillRef>
          <a:effectRef idx="1">
            <a:schemeClr val="accent1"/>
          </a:effectRef>
          <a:fontRef idx="minor">
            <a:schemeClr val="dk1"/>
          </a:fontRef>
        </p:style>
        <p:txBody>
          <a:bodyPr rtlCol="0" anchor="ctr"/>
          <a:lstStyle/>
          <a:p>
            <a:r>
              <a:rPr lang="ja-JP" altLang="en-US" dirty="0"/>
              <a:t>就業規則で定めた労働時間</a:t>
            </a:r>
            <a:endParaRPr lang="en-US" altLang="ja-JP" dirty="0"/>
          </a:p>
        </p:txBody>
      </p:sp>
      <p:sp>
        <p:nvSpPr>
          <p:cNvPr id="7" name="メモ 6"/>
          <p:cNvSpPr/>
          <p:nvPr/>
        </p:nvSpPr>
        <p:spPr>
          <a:xfrm>
            <a:off x="5178281" y="2224177"/>
            <a:ext cx="3300247" cy="1105172"/>
          </a:xfrm>
          <a:prstGeom prst="foldedCorner">
            <a:avLst/>
          </a:prstGeom>
        </p:spPr>
        <p:style>
          <a:lnRef idx="1">
            <a:schemeClr val="accent1"/>
          </a:lnRef>
          <a:fillRef idx="2">
            <a:schemeClr val="accent1"/>
          </a:fillRef>
          <a:effectRef idx="1">
            <a:schemeClr val="accent1"/>
          </a:effectRef>
          <a:fontRef idx="minor">
            <a:schemeClr val="dk1"/>
          </a:fontRef>
        </p:style>
        <p:txBody>
          <a:bodyPr rtlCol="0" anchor="ctr"/>
          <a:lstStyle/>
          <a:p>
            <a:r>
              <a:rPr lang="ja-JP" altLang="en-US" dirty="0"/>
              <a:t>労働者が使用者の指揮命令下に置かれている時間</a:t>
            </a:r>
            <a:endParaRPr lang="en-US" altLang="ja-JP" dirty="0"/>
          </a:p>
        </p:txBody>
      </p:sp>
      <p:sp>
        <p:nvSpPr>
          <p:cNvPr id="9" name="フローチャート: 結合子 8"/>
          <p:cNvSpPr/>
          <p:nvPr/>
        </p:nvSpPr>
        <p:spPr>
          <a:xfrm>
            <a:off x="6315059" y="2156374"/>
            <a:ext cx="1050345" cy="993875"/>
          </a:xfrm>
          <a:prstGeom prst="flowChartConnector">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乗算記号 9"/>
          <p:cNvSpPr/>
          <p:nvPr/>
        </p:nvSpPr>
        <p:spPr>
          <a:xfrm>
            <a:off x="1919450" y="1938720"/>
            <a:ext cx="1615965" cy="1491426"/>
          </a:xfrm>
          <a:prstGeom prst="mathMultiply">
            <a:avLst>
              <a:gd name="adj1" fmla="val 81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メモ 11"/>
          <p:cNvSpPr/>
          <p:nvPr/>
        </p:nvSpPr>
        <p:spPr>
          <a:xfrm>
            <a:off x="2034113" y="4411658"/>
            <a:ext cx="6587374" cy="777564"/>
          </a:xfrm>
          <a:prstGeom prst="foldedCorner">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dirty="0"/>
              <a:t>業務日誌の</a:t>
            </a:r>
            <a:r>
              <a:rPr lang="ja-JP" altLang="en-US" dirty="0" smtClean="0"/>
              <a:t>作成を職員に義務づけ</a:t>
            </a:r>
            <a:r>
              <a:rPr lang="ja-JP" altLang="en-US" dirty="0"/>
              <a:t>　</a:t>
            </a:r>
            <a:r>
              <a:rPr lang="ja-JP" altLang="en-US" dirty="0" smtClean="0"/>
              <a:t>　＝</a:t>
            </a:r>
            <a:r>
              <a:rPr lang="ja-JP" altLang="en-US" dirty="0"/>
              <a:t>　労働時間</a:t>
            </a:r>
            <a:endParaRPr lang="en-US" altLang="ja-JP" dirty="0"/>
          </a:p>
        </p:txBody>
      </p:sp>
      <p:sp>
        <p:nvSpPr>
          <p:cNvPr id="13" name="メモ 12"/>
          <p:cNvSpPr/>
          <p:nvPr/>
        </p:nvSpPr>
        <p:spPr>
          <a:xfrm>
            <a:off x="1607391" y="5628654"/>
            <a:ext cx="7229181" cy="937609"/>
          </a:xfrm>
          <a:prstGeom prst="foldedCorner">
            <a:avLst/>
          </a:prstGeom>
        </p:spPr>
        <p:style>
          <a:lnRef idx="1">
            <a:schemeClr val="accent1"/>
          </a:lnRef>
          <a:fillRef idx="2">
            <a:schemeClr val="accent1"/>
          </a:fillRef>
          <a:effectRef idx="1">
            <a:schemeClr val="accent1"/>
          </a:effectRef>
          <a:fontRef idx="minor">
            <a:schemeClr val="dk1"/>
          </a:fontRef>
        </p:style>
        <p:txBody>
          <a:bodyPr rtlCol="0" anchor="ctr"/>
          <a:lstStyle/>
          <a:p>
            <a:r>
              <a:rPr lang="ja-JP" altLang="en-US" dirty="0"/>
              <a:t>業務日誌を、所定終業時間後に書かせていた場合には、その時間を残業時間として割増賃金を支払わなければならない</a:t>
            </a:r>
            <a:endParaRPr lang="en-US" altLang="ja-JP" dirty="0"/>
          </a:p>
        </p:txBody>
      </p:sp>
      <p:sp>
        <p:nvSpPr>
          <p:cNvPr id="14" name="下矢印 13"/>
          <p:cNvSpPr/>
          <p:nvPr/>
        </p:nvSpPr>
        <p:spPr>
          <a:xfrm>
            <a:off x="4674476" y="5171090"/>
            <a:ext cx="1001110" cy="4020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47148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10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0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10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10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9" grpId="0" animBg="1"/>
      <p:bldP spid="10" grpId="0" animBg="1"/>
      <p:bldP spid="12" grpId="0" animBg="1"/>
      <p:bldP spid="13"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休憩時間</a:t>
            </a:r>
            <a:r>
              <a:rPr lang="ja-JP" altLang="en-US" dirty="0" smtClean="0"/>
              <a:t>の原則</a:t>
            </a:r>
            <a:endParaRPr kumimoji="1" lang="ja-JP" altLang="en-US" dirty="0"/>
          </a:p>
        </p:txBody>
      </p:sp>
      <p:sp>
        <p:nvSpPr>
          <p:cNvPr id="3" name="コンテンツ プレースホルダー 2"/>
          <p:cNvSpPr>
            <a:spLocks noGrp="1"/>
          </p:cNvSpPr>
          <p:nvPr>
            <p:ph idx="1"/>
          </p:nvPr>
        </p:nvSpPr>
        <p:spPr>
          <a:xfrm>
            <a:off x="782036" y="1570535"/>
            <a:ext cx="8596668" cy="3936806"/>
          </a:xfrm>
        </p:spPr>
        <p:style>
          <a:lnRef idx="2">
            <a:schemeClr val="accent4"/>
          </a:lnRef>
          <a:fillRef idx="1">
            <a:schemeClr val="lt1"/>
          </a:fillRef>
          <a:effectRef idx="0">
            <a:schemeClr val="accent4"/>
          </a:effectRef>
          <a:fontRef idx="minor">
            <a:schemeClr val="dk1"/>
          </a:fontRef>
        </p:style>
        <p:txBody>
          <a:bodyPr/>
          <a:lstStyle/>
          <a:p>
            <a:r>
              <a:rPr lang="ja-JP" altLang="en-US" dirty="0" smtClean="0"/>
              <a:t>労基法第３４条第３項「</a:t>
            </a:r>
            <a:r>
              <a:rPr lang="ja-JP" altLang="en-US" dirty="0"/>
              <a:t>使用者は、第</a:t>
            </a:r>
            <a:r>
              <a:rPr lang="en-US" altLang="ja-JP" dirty="0"/>
              <a:t>1</a:t>
            </a:r>
            <a:r>
              <a:rPr lang="ja-JP" altLang="en-US" dirty="0"/>
              <a:t>項の休憩時間を自由に利用させなければならない</a:t>
            </a:r>
            <a:r>
              <a:rPr lang="ja-JP" altLang="en-US" dirty="0" smtClean="0"/>
              <a:t>。」</a:t>
            </a:r>
            <a:endParaRPr lang="en-US" altLang="ja-JP" dirty="0" smtClean="0"/>
          </a:p>
          <a:p>
            <a:r>
              <a:rPr lang="ja-JP" altLang="en-US" dirty="0" smtClean="0"/>
              <a:t>＝労働者が労働時間の途中において、権利として労働から離れることを保障されている時間</a:t>
            </a:r>
            <a:endParaRPr lang="en-US" altLang="ja-JP" dirty="0" smtClean="0"/>
          </a:p>
          <a:p>
            <a:r>
              <a:rPr lang="ja-JP" altLang="en-US" sz="2800" dirty="0">
                <a:solidFill>
                  <a:srgbClr val="FF0000"/>
                </a:solidFill>
              </a:rPr>
              <a:t>＝</a:t>
            </a:r>
            <a:r>
              <a:rPr lang="ja-JP" altLang="en-US" sz="2800" dirty="0" smtClean="0">
                <a:solidFill>
                  <a:srgbClr val="FF0000"/>
                </a:solidFill>
              </a:rPr>
              <a:t>労働からの完全な解放</a:t>
            </a:r>
            <a:endParaRPr lang="en-US" altLang="ja-JP" sz="2800" dirty="0" smtClean="0">
              <a:solidFill>
                <a:srgbClr val="FF0000"/>
              </a:solidFill>
            </a:endParaRPr>
          </a:p>
          <a:p>
            <a:pPr marL="0" indent="0">
              <a:buNone/>
            </a:pPr>
            <a:endParaRPr lang="en-US" altLang="ja-JP" sz="2800" dirty="0">
              <a:solidFill>
                <a:srgbClr val="FF0000"/>
              </a:solidFill>
            </a:endParaRPr>
          </a:p>
          <a:p>
            <a:r>
              <a:rPr lang="ja-JP" altLang="en-US" dirty="0" smtClean="0"/>
              <a:t>業務対応を義務付けている場合には、労働から完全に解放されていない</a:t>
            </a:r>
            <a:endParaRPr lang="en-US" altLang="ja-JP" dirty="0" smtClean="0"/>
          </a:p>
          <a:p>
            <a:pPr marL="0" indent="0">
              <a:buNone/>
            </a:pPr>
            <a:r>
              <a:rPr lang="ja-JP" altLang="en-US" dirty="0"/>
              <a:t>　</a:t>
            </a:r>
            <a:r>
              <a:rPr lang="ja-JP" altLang="en-US" dirty="0" smtClean="0"/>
              <a:t>→　</a:t>
            </a:r>
            <a:r>
              <a:rPr lang="ja-JP" altLang="en-US" dirty="0" smtClean="0">
                <a:solidFill>
                  <a:srgbClr val="FF0000"/>
                </a:solidFill>
              </a:rPr>
              <a:t>労働時間として、賃金支払い義務</a:t>
            </a:r>
            <a:r>
              <a:rPr lang="ja-JP" altLang="en-US" dirty="0" smtClean="0"/>
              <a:t>が発生する</a:t>
            </a:r>
            <a:endParaRPr lang="ja-JP" altLang="en-US" dirty="0">
              <a:solidFill>
                <a:srgbClr val="FF0000"/>
              </a:solidFill>
            </a:endParaRPr>
          </a:p>
        </p:txBody>
      </p:sp>
    </p:spTree>
    <p:extLst>
      <p:ext uri="{BB962C8B-B14F-4D97-AF65-F5344CB8AC3E}">
        <p14:creationId xmlns:p14="http://schemas.microsoft.com/office/powerpoint/2010/main" val="155787786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労働時間の管理義務</a:t>
            </a:r>
            <a:endParaRPr kumimoji="1" lang="ja-JP" altLang="en-US" dirty="0"/>
          </a:p>
        </p:txBody>
      </p:sp>
      <p:sp>
        <p:nvSpPr>
          <p:cNvPr id="4" name="コンテンツ プレースホルダー 5"/>
          <p:cNvSpPr txBox="1">
            <a:spLocks/>
          </p:cNvSpPr>
          <p:nvPr/>
        </p:nvSpPr>
        <p:spPr>
          <a:xfrm>
            <a:off x="1007026" y="1703544"/>
            <a:ext cx="8192815" cy="3119740"/>
          </a:xfrm>
          <a:prstGeom prst="rect">
            <a:avLst/>
          </a:prstGeom>
        </p:spPr>
        <p:style>
          <a:lnRef idx="2">
            <a:schemeClr val="accent3"/>
          </a:lnRef>
          <a:fillRef idx="1">
            <a:schemeClr val="lt1"/>
          </a:fillRef>
          <a:effectRef idx="0">
            <a:schemeClr val="accent3"/>
          </a:effectRef>
          <a:fontRef idx="minor">
            <a:schemeClr val="dk1"/>
          </a:fontRef>
        </p:style>
        <p:txBody>
          <a:bodyPr vert="horz" lIns="91440" tIns="45720" rIns="91440" bIns="45720" rtlCol="0" anchor="ct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dk1"/>
                </a:solidFill>
                <a:latin typeface="+mn-lt"/>
                <a:ea typeface="+mn-ea"/>
                <a:cs typeface="+mn-cs"/>
              </a:defRPr>
            </a:lvl9pPr>
          </a:lstStyle>
          <a:p>
            <a:pPr marL="0" indent="0">
              <a:buFont typeface="Wingdings 3" charset="2"/>
              <a:buNone/>
            </a:pPr>
            <a:r>
              <a:rPr lang="ja-JP" altLang="en-US" sz="2400" dirty="0" smtClean="0"/>
              <a:t>職員の労働時間の管理は、使用者の義務</a:t>
            </a:r>
            <a:endParaRPr lang="en-US" altLang="ja-JP" sz="2400" dirty="0" smtClean="0"/>
          </a:p>
          <a:p>
            <a:pPr marL="0" indent="0">
              <a:buFont typeface="Wingdings 3" charset="2"/>
              <a:buNone/>
            </a:pPr>
            <a:r>
              <a:rPr lang="ja-JP" altLang="en-US" sz="2400" dirty="0" smtClean="0"/>
              <a:t>①　労働時間を正確に把握し　</a:t>
            </a:r>
            <a:endParaRPr lang="en-US" altLang="ja-JP" sz="2400" dirty="0" smtClean="0"/>
          </a:p>
          <a:p>
            <a:pPr marL="0" indent="0">
              <a:buFont typeface="Wingdings 3" charset="2"/>
              <a:buNone/>
            </a:pPr>
            <a:r>
              <a:rPr lang="ja-JP" altLang="en-US" sz="2400" dirty="0" smtClean="0"/>
              <a:t>②　所定労働時間を超えないよう管理し　</a:t>
            </a:r>
            <a:endParaRPr lang="en-US" altLang="ja-JP" sz="2400" dirty="0" smtClean="0"/>
          </a:p>
          <a:p>
            <a:pPr marL="0" indent="0">
              <a:buFont typeface="Wingdings 3" charset="2"/>
              <a:buNone/>
            </a:pPr>
            <a:r>
              <a:rPr lang="ja-JP" altLang="en-US" sz="2400" dirty="0" smtClean="0"/>
              <a:t>③　残業をさせる場合には法令の手続き則り、かつ、適正な割増賃金を支払う義務がある</a:t>
            </a:r>
            <a:endParaRPr lang="en-US" altLang="ja-JP" sz="2400" dirty="0" smtClean="0"/>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13332" y="4905375"/>
            <a:ext cx="3028950" cy="1952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9314637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運用を見直そう</a:t>
            </a:r>
            <a:endParaRPr kumimoji="1" lang="ja-JP" altLang="en-US" dirty="0"/>
          </a:p>
        </p:txBody>
      </p:sp>
      <p:sp>
        <p:nvSpPr>
          <p:cNvPr id="3" name="コンテンツ プレースホルダー 2"/>
          <p:cNvSpPr>
            <a:spLocks noGrp="1"/>
          </p:cNvSpPr>
          <p:nvPr>
            <p:ph idx="1"/>
          </p:nvPr>
        </p:nvSpPr>
        <p:spPr>
          <a:xfrm>
            <a:off x="754116" y="1416972"/>
            <a:ext cx="8596668" cy="4931518"/>
          </a:xfrm>
          <a:solidFill>
            <a:srgbClr val="FFFFCC"/>
          </a:solidFill>
        </p:spPr>
        <p:txBody>
          <a:bodyPr>
            <a:noAutofit/>
          </a:bodyPr>
          <a:lstStyle/>
          <a:p>
            <a:r>
              <a:rPr kumimoji="1" lang="ja-JP" altLang="en-US" sz="2000" dirty="0" smtClean="0"/>
              <a:t>その３</a:t>
            </a:r>
            <a:endParaRPr kumimoji="1" lang="en-US" altLang="ja-JP" sz="2000" dirty="0" smtClean="0"/>
          </a:p>
          <a:p>
            <a:pPr marL="0" indent="0">
              <a:buNone/>
            </a:pPr>
            <a:r>
              <a:rPr kumimoji="1" lang="ja-JP" altLang="en-US" sz="2000" dirty="0" smtClean="0"/>
              <a:t>業務日誌は、所定終業時間内に記入させる。</a:t>
            </a:r>
            <a:endParaRPr kumimoji="1" lang="en-US" altLang="ja-JP" sz="2000" dirty="0" smtClean="0"/>
          </a:p>
          <a:p>
            <a:r>
              <a:rPr lang="ja-JP" altLang="en-US" sz="2000" dirty="0" smtClean="0"/>
              <a:t>その</a:t>
            </a:r>
            <a:r>
              <a:rPr lang="ja-JP" altLang="en-US" sz="2000" dirty="0"/>
              <a:t>４</a:t>
            </a:r>
            <a:endParaRPr lang="en-US" altLang="ja-JP" sz="2000" dirty="0" smtClean="0"/>
          </a:p>
          <a:p>
            <a:pPr marL="0" indent="0">
              <a:buNone/>
            </a:pPr>
            <a:r>
              <a:rPr lang="ja-JP" altLang="en-US" sz="2000" dirty="0" smtClean="0"/>
              <a:t>休憩</a:t>
            </a:r>
            <a:r>
              <a:rPr lang="ja-JP" altLang="en-US" sz="2000" dirty="0"/>
              <a:t>時間</a:t>
            </a:r>
            <a:r>
              <a:rPr lang="ja-JP" altLang="en-US" sz="2000" dirty="0" smtClean="0"/>
              <a:t>は、対応させない。やむなく対応させた場合には、別途休憩時間を付与する。</a:t>
            </a:r>
            <a:endParaRPr lang="en-US" altLang="ja-JP" sz="2000" dirty="0" smtClean="0"/>
          </a:p>
          <a:p>
            <a:r>
              <a:rPr lang="ja-JP" altLang="en-US" sz="2000" dirty="0" smtClean="0"/>
              <a:t>その５</a:t>
            </a:r>
            <a:endParaRPr lang="en-US" altLang="ja-JP" sz="2000" dirty="0" smtClean="0"/>
          </a:p>
          <a:p>
            <a:pPr marL="0" indent="0">
              <a:buNone/>
            </a:pPr>
            <a:r>
              <a:rPr lang="ja-JP" altLang="en-US" sz="2000" dirty="0" smtClean="0"/>
              <a:t>タイムカードにより労働時間を管理するという意識を持つ。</a:t>
            </a:r>
            <a:endParaRPr lang="en-US" altLang="ja-JP" sz="2000" dirty="0" smtClean="0"/>
          </a:p>
          <a:p>
            <a:pPr marL="0" indent="0">
              <a:buNone/>
            </a:pPr>
            <a:r>
              <a:rPr lang="ja-JP" altLang="en-US" sz="2000" dirty="0" smtClean="0"/>
              <a:t>職員に対し、無用な早出、滞留をさせないよう指導する。</a:t>
            </a:r>
            <a:endParaRPr lang="en-US" altLang="ja-JP" sz="2000" dirty="0" smtClean="0"/>
          </a:p>
          <a:p>
            <a:pPr marL="0" indent="0">
              <a:buNone/>
            </a:pPr>
            <a:r>
              <a:rPr lang="ja-JP" altLang="en-US" sz="2000" dirty="0" smtClean="0"/>
              <a:t>タイムカードは業務開始時、業務終了時に打刻するよう指導を徹底する。</a:t>
            </a:r>
            <a:endParaRPr lang="en-US" altLang="ja-JP" sz="2000" dirty="0" smtClean="0"/>
          </a:p>
          <a:p>
            <a:pPr marL="0" indent="0">
              <a:buNone/>
            </a:pPr>
            <a:r>
              <a:rPr lang="ja-JP" altLang="en-US" sz="2000" dirty="0" smtClean="0"/>
              <a:t>所定就業時刻と異なる時間にタイムカードが打刻されていた場合には、責任者が、当該職員にその都度確認を取る。</a:t>
            </a:r>
            <a:endParaRPr lang="en-US" altLang="ja-JP" sz="2000" dirty="0" smtClean="0"/>
          </a:p>
          <a:p>
            <a:endParaRPr lang="en-US" altLang="ja-JP" sz="2000" dirty="0" smtClean="0"/>
          </a:p>
          <a:p>
            <a:endParaRPr kumimoji="1" lang="en-US" altLang="ja-JP" sz="2000" dirty="0" smtClean="0"/>
          </a:p>
        </p:txBody>
      </p:sp>
    </p:spTree>
    <p:extLst>
      <p:ext uri="{BB962C8B-B14F-4D97-AF65-F5344CB8AC3E}">
        <p14:creationId xmlns:p14="http://schemas.microsoft.com/office/powerpoint/2010/main" val="408132238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2" descr="C:\Program Files (x86)\Microsoft Office\MEDIA\CAGCAT10\j0205462.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97972" y="3203896"/>
            <a:ext cx="1819275"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2" name="タイトル 1"/>
          <p:cNvSpPr>
            <a:spLocks noGrp="1"/>
          </p:cNvSpPr>
          <p:nvPr>
            <p:ph type="ctrTitle"/>
          </p:nvPr>
        </p:nvSpPr>
        <p:spPr>
          <a:xfrm>
            <a:off x="881505" y="2199190"/>
            <a:ext cx="9234768" cy="1782501"/>
          </a:xfrm>
        </p:spPr>
        <p:txBody>
          <a:bodyPr/>
          <a:lstStyle/>
          <a:p>
            <a:r>
              <a:rPr lang="ja-JP" altLang="en-US" dirty="0" smtClean="0">
                <a:cs typeface="メイリオ" pitchFamily="50" charset="-128"/>
              </a:rPr>
              <a:t>⑵　ＳＮＳによる信用毀損</a:t>
            </a:r>
            <a:r>
              <a:rPr lang="en-US" altLang="ja-JP" dirty="0" smtClean="0">
                <a:cs typeface="メイリオ" pitchFamily="50" charset="-128"/>
              </a:rPr>
              <a:t/>
            </a:r>
            <a:br>
              <a:rPr lang="en-US" altLang="ja-JP" dirty="0" smtClean="0">
                <a:cs typeface="メイリオ" pitchFamily="50" charset="-128"/>
              </a:rPr>
            </a:br>
            <a:r>
              <a:rPr lang="ja-JP" altLang="en-US" dirty="0" smtClean="0">
                <a:cs typeface="メイリオ" pitchFamily="50" charset="-128"/>
              </a:rPr>
              <a:t>情報漏洩対策</a:t>
            </a:r>
          </a:p>
        </p:txBody>
      </p:sp>
    </p:spTree>
    <p:extLst>
      <p:ext uri="{BB962C8B-B14F-4D97-AF65-F5344CB8AC3E}">
        <p14:creationId xmlns:p14="http://schemas.microsoft.com/office/powerpoint/2010/main" val="300367128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p:cNvSpPr>
            <a:spLocks noGrp="1"/>
          </p:cNvSpPr>
          <p:nvPr>
            <p:ph type="title"/>
          </p:nvPr>
        </p:nvSpPr>
        <p:spPr/>
        <p:txBody>
          <a:bodyPr/>
          <a:lstStyle/>
          <a:p>
            <a:r>
              <a:rPr lang="ja-JP" altLang="en-US" dirty="0" smtClean="0">
                <a:cs typeface="メイリオ" pitchFamily="50" charset="-128"/>
              </a:rPr>
              <a:t>就業規則の活用例</a:t>
            </a:r>
            <a:r>
              <a:rPr lang="en-US" altLang="ja-JP" dirty="0">
                <a:cs typeface="メイリオ" pitchFamily="50" charset="-128"/>
              </a:rPr>
              <a:t/>
            </a:r>
            <a:br>
              <a:rPr lang="en-US" altLang="ja-JP" dirty="0">
                <a:cs typeface="メイリオ" pitchFamily="50" charset="-128"/>
              </a:rPr>
            </a:br>
            <a:r>
              <a:rPr lang="ja-JP" altLang="en-US" dirty="0" smtClean="0">
                <a:cs typeface="メイリオ" pitchFamily="50" charset="-128"/>
              </a:rPr>
              <a:t>～ＳＮＳによる信用毀損対策～　</a:t>
            </a:r>
          </a:p>
        </p:txBody>
      </p:sp>
      <p:sp>
        <p:nvSpPr>
          <p:cNvPr id="4" name="正方形/長方形 3"/>
          <p:cNvSpPr/>
          <p:nvPr/>
        </p:nvSpPr>
        <p:spPr>
          <a:xfrm>
            <a:off x="677863" y="1866900"/>
            <a:ext cx="8609012" cy="1744401"/>
          </a:xfrm>
          <a:prstGeom prst="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ja-JP" altLang="en-US"/>
          </a:p>
        </p:txBody>
      </p:sp>
      <p:sp>
        <p:nvSpPr>
          <p:cNvPr id="3" name="コンテンツ プレースホルダー 2"/>
          <p:cNvSpPr>
            <a:spLocks noGrp="1"/>
          </p:cNvSpPr>
          <p:nvPr>
            <p:ph idx="1"/>
          </p:nvPr>
        </p:nvSpPr>
        <p:spPr/>
        <p:txBody>
          <a:bodyPr rtlCol="0">
            <a:normAutofit fontScale="92500" lnSpcReduction="20000"/>
          </a:bodyPr>
          <a:lstStyle/>
          <a:p>
            <a:pPr marL="0" indent="0" fontAlgn="auto">
              <a:spcAft>
                <a:spcPts val="0"/>
              </a:spcAft>
              <a:buFont typeface="Wingdings 3" charset="2"/>
              <a:buNone/>
              <a:defRPr/>
            </a:pPr>
            <a:r>
              <a:rPr lang="ja-JP" altLang="en-US" dirty="0" smtClean="0">
                <a:solidFill>
                  <a:schemeClr val="tx1">
                    <a:lumMod val="75000"/>
                    <a:lumOff val="25000"/>
                  </a:schemeClr>
                </a:solidFill>
              </a:rPr>
              <a:t>Ｑ，従業員がＦａｃｅＢｏｏｋなどＳＮＳを利用し，介護事業所の内部事情や個人を特定するような書き込みをしているようです。</a:t>
            </a:r>
            <a:endParaRPr lang="en-US" altLang="ja-JP" dirty="0" smtClean="0">
              <a:solidFill>
                <a:schemeClr val="tx1">
                  <a:lumMod val="75000"/>
                  <a:lumOff val="25000"/>
                </a:schemeClr>
              </a:solidFill>
            </a:endParaRPr>
          </a:p>
          <a:p>
            <a:pPr marL="0" indent="0" fontAlgn="auto">
              <a:spcAft>
                <a:spcPts val="0"/>
              </a:spcAft>
              <a:buFont typeface="Wingdings 3" charset="2"/>
              <a:buNone/>
              <a:defRPr/>
            </a:pPr>
            <a:r>
              <a:rPr lang="ja-JP" altLang="en-US" dirty="0" smtClean="0">
                <a:solidFill>
                  <a:schemeClr val="tx1">
                    <a:lumMod val="75000"/>
                    <a:lumOff val="25000"/>
                  </a:schemeClr>
                </a:solidFill>
              </a:rPr>
              <a:t>　従業員のＳＮＳの利用を禁止するような就業規則を作成することは可能でしょうか？</a:t>
            </a:r>
            <a:endParaRPr lang="en-US" altLang="ja-JP" dirty="0" smtClean="0">
              <a:solidFill>
                <a:schemeClr val="tx1">
                  <a:lumMod val="75000"/>
                  <a:lumOff val="25000"/>
                </a:schemeClr>
              </a:solidFill>
            </a:endParaRPr>
          </a:p>
          <a:p>
            <a:pPr marL="0" indent="0" fontAlgn="auto">
              <a:spcAft>
                <a:spcPts val="0"/>
              </a:spcAft>
              <a:buFont typeface="Wingdings 3" charset="2"/>
              <a:buNone/>
              <a:defRPr/>
            </a:pPr>
            <a:r>
              <a:rPr lang="ja-JP" altLang="en-US" dirty="0" smtClean="0">
                <a:solidFill>
                  <a:schemeClr val="tx1">
                    <a:lumMod val="75000"/>
                    <a:lumOff val="25000"/>
                  </a:schemeClr>
                </a:solidFill>
              </a:rPr>
              <a:t>　また，会社としてどのような対応が適切でしょうか？</a:t>
            </a:r>
            <a:endParaRPr lang="en-US" altLang="ja-JP" dirty="0" smtClean="0">
              <a:solidFill>
                <a:schemeClr val="tx1">
                  <a:lumMod val="75000"/>
                  <a:lumOff val="25000"/>
                </a:schemeClr>
              </a:solidFill>
            </a:endParaRPr>
          </a:p>
          <a:p>
            <a:pPr marL="0" indent="0" fontAlgn="auto">
              <a:spcAft>
                <a:spcPts val="0"/>
              </a:spcAft>
              <a:buFont typeface="Wingdings 3" charset="2"/>
              <a:buNone/>
              <a:defRPr/>
            </a:pPr>
            <a:endParaRPr lang="en-US" altLang="ja-JP" dirty="0">
              <a:solidFill>
                <a:schemeClr val="tx1">
                  <a:lumMod val="75000"/>
                  <a:lumOff val="25000"/>
                </a:schemeClr>
              </a:solidFill>
            </a:endParaRPr>
          </a:p>
          <a:p>
            <a:pPr marL="0" indent="0" fontAlgn="auto">
              <a:spcAft>
                <a:spcPts val="0"/>
              </a:spcAft>
              <a:buFont typeface="Wingdings 3" charset="2"/>
              <a:buNone/>
              <a:defRPr/>
            </a:pPr>
            <a:r>
              <a:rPr lang="ja-JP" altLang="en-US" dirty="0" smtClean="0">
                <a:solidFill>
                  <a:schemeClr val="tx1">
                    <a:lumMod val="75000"/>
                    <a:lumOff val="25000"/>
                  </a:schemeClr>
                </a:solidFill>
              </a:rPr>
              <a:t>　　</a:t>
            </a:r>
            <a:endParaRPr lang="en-US" altLang="ja-JP" dirty="0" smtClean="0">
              <a:solidFill>
                <a:schemeClr val="tx1">
                  <a:lumMod val="75000"/>
                  <a:lumOff val="25000"/>
                </a:schemeClr>
              </a:solidFill>
            </a:endParaRPr>
          </a:p>
          <a:p>
            <a:pPr marL="0" indent="0" fontAlgn="auto">
              <a:spcAft>
                <a:spcPts val="0"/>
              </a:spcAft>
              <a:buFont typeface="Wingdings 3" charset="2"/>
              <a:buNone/>
              <a:defRPr/>
            </a:pPr>
            <a:r>
              <a:rPr lang="ja-JP" altLang="en-US" dirty="0" smtClean="0">
                <a:solidFill>
                  <a:schemeClr val="tx1">
                    <a:lumMod val="75000"/>
                    <a:lumOff val="25000"/>
                  </a:schemeClr>
                </a:solidFill>
              </a:rPr>
              <a:t>近年，ＳＮＳ関連の不祥事が増加</a:t>
            </a:r>
            <a:endParaRPr lang="en-US" altLang="ja-JP" dirty="0">
              <a:solidFill>
                <a:schemeClr val="tx1">
                  <a:lumMod val="75000"/>
                  <a:lumOff val="25000"/>
                </a:schemeClr>
              </a:solidFill>
            </a:endParaRPr>
          </a:p>
          <a:p>
            <a:pPr marL="0" indent="0" fontAlgn="auto">
              <a:spcAft>
                <a:spcPts val="0"/>
              </a:spcAft>
              <a:buFont typeface="Wingdings 3" charset="2"/>
              <a:buNone/>
              <a:defRPr/>
            </a:pPr>
            <a:r>
              <a:rPr lang="ja-JP" altLang="en-US" dirty="0" smtClean="0">
                <a:solidFill>
                  <a:schemeClr val="tx1">
                    <a:lumMod val="75000"/>
                    <a:lumOff val="25000"/>
                  </a:schemeClr>
                </a:solidFill>
              </a:rPr>
              <a:t>　例えば</a:t>
            </a:r>
            <a:r>
              <a:rPr lang="en-US" altLang="ja-JP" dirty="0" smtClean="0">
                <a:solidFill>
                  <a:schemeClr val="tx1">
                    <a:lumMod val="75000"/>
                    <a:lumOff val="25000"/>
                  </a:schemeClr>
                </a:solidFill>
              </a:rPr>
              <a:t>…</a:t>
            </a:r>
          </a:p>
          <a:p>
            <a:pPr marL="1966913" indent="-1966913" fontAlgn="auto">
              <a:spcAft>
                <a:spcPts val="0"/>
              </a:spcAft>
              <a:buFont typeface="Wingdings 3" charset="2"/>
              <a:buNone/>
              <a:defRPr/>
            </a:pPr>
            <a:r>
              <a:rPr lang="ja-JP" altLang="en-US" dirty="0" smtClean="0">
                <a:solidFill>
                  <a:schemeClr val="tx1">
                    <a:lumMod val="75000"/>
                    <a:lumOff val="25000"/>
                  </a:schemeClr>
                </a:solidFill>
              </a:rPr>
              <a:t>　２０１５年２月　　　 浜松市の介護職員が勤務先の認知症の高齢者を</a:t>
            </a:r>
            <a:r>
              <a:rPr lang="ja-JP" altLang="en-US" dirty="0">
                <a:solidFill>
                  <a:schemeClr val="tx1">
                    <a:lumMod val="75000"/>
                    <a:lumOff val="25000"/>
                  </a:schemeClr>
                </a:solidFill>
              </a:rPr>
              <a:t>撮影</a:t>
            </a:r>
            <a:r>
              <a:rPr lang="ja-JP" altLang="en-US" dirty="0" smtClean="0">
                <a:solidFill>
                  <a:schemeClr val="tx1">
                    <a:lumMod val="75000"/>
                    <a:lumOff val="25000"/>
                  </a:schemeClr>
                </a:solidFill>
              </a:rPr>
              <a:t>，</a:t>
            </a:r>
            <a:r>
              <a:rPr lang="en-US" altLang="ja-JP" dirty="0" smtClean="0">
                <a:solidFill>
                  <a:schemeClr val="tx1">
                    <a:lumMod val="75000"/>
                    <a:lumOff val="25000"/>
                  </a:schemeClr>
                </a:solidFill>
              </a:rPr>
              <a:t>Twitter</a:t>
            </a:r>
            <a:r>
              <a:rPr lang="ja-JP" altLang="en-US" dirty="0" smtClean="0">
                <a:solidFill>
                  <a:schemeClr val="tx1">
                    <a:lumMod val="75000"/>
                    <a:lumOff val="25000"/>
                  </a:schemeClr>
                </a:solidFill>
              </a:rPr>
              <a:t>に嘲笑コメントと共にアップロードし，炎上</a:t>
            </a:r>
            <a:endParaRPr lang="en-US" altLang="ja-JP" dirty="0">
              <a:solidFill>
                <a:schemeClr val="tx1">
                  <a:lumMod val="75000"/>
                  <a:lumOff val="25000"/>
                </a:schemeClr>
              </a:solidFill>
            </a:endParaRPr>
          </a:p>
          <a:p>
            <a:pPr marL="0" indent="0" fontAlgn="auto">
              <a:spcAft>
                <a:spcPts val="0"/>
              </a:spcAft>
              <a:buFont typeface="Wingdings 3" charset="2"/>
              <a:buNone/>
              <a:defRPr/>
            </a:pPr>
            <a:r>
              <a:rPr lang="ja-JP" altLang="en-US" dirty="0" smtClean="0">
                <a:solidFill>
                  <a:schemeClr val="tx1">
                    <a:lumMod val="75000"/>
                    <a:lumOff val="25000"/>
                  </a:schemeClr>
                </a:solidFill>
              </a:rPr>
              <a:t>　</a:t>
            </a:r>
            <a:endParaRPr lang="ja-JP" altLang="en-US" dirty="0">
              <a:solidFill>
                <a:schemeClr val="tx1">
                  <a:lumMod val="75000"/>
                  <a:lumOff val="25000"/>
                </a:schemeClr>
              </a:solidFill>
            </a:endParaRPr>
          </a:p>
        </p:txBody>
      </p:sp>
      <p:pic>
        <p:nvPicPr>
          <p:cNvPr id="1229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50417" y="2502081"/>
            <a:ext cx="1154113" cy="17065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882945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863" y="609600"/>
            <a:ext cx="8512436" cy="1115028"/>
          </a:xfrm>
        </p:spPr>
        <p:txBody>
          <a:bodyPr/>
          <a:lstStyle/>
          <a:p>
            <a:r>
              <a:rPr lang="ja-JP" altLang="en-US" sz="2800" dirty="0" smtClean="0">
                <a:cs typeface="メイリオ" pitchFamily="50" charset="-128"/>
              </a:rPr>
              <a:t>～</a:t>
            </a:r>
            <a:r>
              <a:rPr lang="ja-JP" altLang="en-US" sz="2800" dirty="0">
                <a:cs typeface="メイリオ" pitchFamily="50" charset="-128"/>
              </a:rPr>
              <a:t>不適切</a:t>
            </a:r>
            <a:r>
              <a:rPr lang="ja-JP" altLang="en-US" sz="2800" dirty="0" smtClean="0">
                <a:cs typeface="メイリオ" pitchFamily="50" charset="-128"/>
              </a:rPr>
              <a:t>な</a:t>
            </a:r>
            <a:r>
              <a:rPr lang="en-US" altLang="ja-JP" sz="2800" dirty="0" smtClean="0">
                <a:cs typeface="メイリオ" pitchFamily="50" charset="-128"/>
              </a:rPr>
              <a:t>SNS</a:t>
            </a:r>
            <a:r>
              <a:rPr lang="ja-JP" altLang="en-US" sz="2800" dirty="0" smtClean="0">
                <a:cs typeface="メイリオ" pitchFamily="50" charset="-128"/>
              </a:rPr>
              <a:t>の書き込みによって生じる損害～</a:t>
            </a:r>
            <a:r>
              <a:rPr lang="ja-JP" altLang="en-US" sz="2800" dirty="0">
                <a:cs typeface="メイリオ" pitchFamily="50" charset="-128"/>
              </a:rPr>
              <a:t>　</a:t>
            </a:r>
            <a:endParaRPr kumimoji="1" lang="ja-JP" altLang="en-US" sz="2800"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2617648740"/>
              </p:ext>
            </p:extLst>
          </p:nvPr>
        </p:nvGraphicFramePr>
        <p:xfrm>
          <a:off x="677863" y="1747778"/>
          <a:ext cx="8917550" cy="42942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3313517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title"/>
          </p:nvPr>
        </p:nvSpPr>
        <p:spPr/>
        <p:txBody>
          <a:bodyPr/>
          <a:lstStyle/>
          <a:p>
            <a:r>
              <a:rPr lang="ja-JP" altLang="en-US" dirty="0" smtClean="0">
                <a:cs typeface="メイリオ" pitchFamily="50" charset="-128"/>
              </a:rPr>
              <a:t>就業規則の活用例</a:t>
            </a:r>
            <a:r>
              <a:rPr lang="en-US" altLang="ja-JP" dirty="0" smtClean="0">
                <a:cs typeface="メイリオ" pitchFamily="50" charset="-128"/>
              </a:rPr>
              <a:t/>
            </a:r>
            <a:br>
              <a:rPr lang="en-US" altLang="ja-JP" dirty="0" smtClean="0">
                <a:cs typeface="メイリオ" pitchFamily="50" charset="-128"/>
              </a:rPr>
            </a:br>
            <a:r>
              <a:rPr lang="ja-JP" altLang="en-US" dirty="0" smtClean="0">
                <a:cs typeface="メイリオ" pitchFamily="50" charset="-128"/>
              </a:rPr>
              <a:t>～ＳＮＳによる信用毀損対策～</a:t>
            </a:r>
          </a:p>
        </p:txBody>
      </p:sp>
      <p:sp>
        <p:nvSpPr>
          <p:cNvPr id="3" name="コンテンツ プレースホルダー 2"/>
          <p:cNvSpPr>
            <a:spLocks noGrp="1"/>
          </p:cNvSpPr>
          <p:nvPr>
            <p:ph idx="1"/>
          </p:nvPr>
        </p:nvSpPr>
        <p:spPr>
          <a:xfrm>
            <a:off x="677863" y="1930400"/>
            <a:ext cx="8596312" cy="4111625"/>
          </a:xfrm>
        </p:spPr>
        <p:txBody>
          <a:bodyPr rtlCol="0">
            <a:normAutofit/>
          </a:bodyPr>
          <a:lstStyle/>
          <a:p>
            <a:pPr marL="0" indent="0" fontAlgn="auto">
              <a:spcAft>
                <a:spcPts val="0"/>
              </a:spcAft>
              <a:buNone/>
              <a:defRPr/>
            </a:pPr>
            <a:r>
              <a:rPr lang="ja-JP" altLang="en-US" dirty="0" smtClean="0">
                <a:solidFill>
                  <a:schemeClr val="tx1">
                    <a:lumMod val="75000"/>
                    <a:lumOff val="25000"/>
                  </a:schemeClr>
                </a:solidFill>
              </a:rPr>
              <a:t>　　ＳＮＳ利用を一般的に禁止するような就業規則は作成可能か？</a:t>
            </a:r>
            <a:endParaRPr lang="en-US" altLang="ja-JP" dirty="0" smtClean="0">
              <a:solidFill>
                <a:schemeClr val="tx1">
                  <a:lumMod val="75000"/>
                  <a:lumOff val="25000"/>
                </a:schemeClr>
              </a:solidFill>
            </a:endParaRPr>
          </a:p>
          <a:p>
            <a:pPr marL="0" indent="0" fontAlgn="auto">
              <a:spcAft>
                <a:spcPts val="0"/>
              </a:spcAft>
              <a:buFont typeface="Wingdings 3" charset="2"/>
              <a:buNone/>
              <a:defRPr/>
            </a:pPr>
            <a:r>
              <a:rPr lang="ja-JP" altLang="en-US" dirty="0" smtClean="0">
                <a:solidFill>
                  <a:schemeClr val="tx1">
                    <a:lumMod val="75000"/>
                    <a:lumOff val="25000"/>
                  </a:schemeClr>
                </a:solidFill>
              </a:rPr>
              <a:t>　　</a:t>
            </a:r>
            <a:endParaRPr lang="en-US" altLang="ja-JP" dirty="0" smtClean="0">
              <a:solidFill>
                <a:schemeClr val="tx1">
                  <a:lumMod val="75000"/>
                  <a:lumOff val="25000"/>
                </a:schemeClr>
              </a:solidFill>
            </a:endParaRPr>
          </a:p>
          <a:p>
            <a:pPr marL="0" indent="0" fontAlgn="auto">
              <a:spcAft>
                <a:spcPts val="0"/>
              </a:spcAft>
              <a:buFont typeface="Wingdings 3" charset="2"/>
              <a:buNone/>
              <a:defRPr/>
            </a:pPr>
            <a:r>
              <a:rPr lang="ja-JP" altLang="en-US" dirty="0" smtClean="0">
                <a:solidFill>
                  <a:schemeClr val="tx1">
                    <a:lumMod val="75000"/>
                    <a:lumOff val="25000"/>
                  </a:schemeClr>
                </a:solidFill>
              </a:rPr>
              <a:t>　</a:t>
            </a:r>
            <a:r>
              <a:rPr lang="ja-JP" altLang="en-US" dirty="0" smtClean="0">
                <a:solidFill>
                  <a:srgbClr val="FF0000"/>
                </a:solidFill>
              </a:rPr>
              <a:t>会社は，社員の私生活の時間に賃金を払っている訳ではないので，その時間帯の行動・注意は原則としてできない。</a:t>
            </a:r>
            <a:endParaRPr lang="en-US" altLang="ja-JP" dirty="0" smtClean="0">
              <a:solidFill>
                <a:srgbClr val="FF0000"/>
              </a:solidFill>
            </a:endParaRPr>
          </a:p>
          <a:p>
            <a:pPr marL="0" indent="0" fontAlgn="auto">
              <a:spcAft>
                <a:spcPts val="0"/>
              </a:spcAft>
              <a:buFont typeface="Wingdings 3" charset="2"/>
              <a:buNone/>
              <a:defRPr/>
            </a:pPr>
            <a:r>
              <a:rPr lang="ja-JP" altLang="en-US" dirty="0" smtClean="0">
                <a:solidFill>
                  <a:schemeClr val="tx1">
                    <a:lumMod val="75000"/>
                    <a:lumOff val="25000"/>
                  </a:schemeClr>
                </a:solidFill>
              </a:rPr>
              <a:t>　→　私生活での利用を含めた一般的な利用の禁止をすることはできない</a:t>
            </a:r>
            <a:endParaRPr lang="en-US" altLang="ja-JP" dirty="0" smtClean="0">
              <a:solidFill>
                <a:schemeClr val="tx1">
                  <a:lumMod val="75000"/>
                  <a:lumOff val="25000"/>
                </a:schemeClr>
              </a:solidFill>
            </a:endParaRPr>
          </a:p>
          <a:p>
            <a:pPr marL="0" indent="0" fontAlgn="auto">
              <a:spcAft>
                <a:spcPts val="0"/>
              </a:spcAft>
              <a:buFont typeface="Wingdings 3" charset="2"/>
              <a:buNone/>
              <a:defRPr/>
            </a:pPr>
            <a:endParaRPr lang="en-US" altLang="ja-JP" dirty="0">
              <a:solidFill>
                <a:schemeClr val="tx1">
                  <a:lumMod val="75000"/>
                  <a:lumOff val="25000"/>
                </a:schemeClr>
              </a:solidFill>
            </a:endParaRPr>
          </a:p>
          <a:p>
            <a:pPr marL="0" indent="0" fontAlgn="auto">
              <a:spcAft>
                <a:spcPts val="0"/>
              </a:spcAft>
              <a:buFont typeface="Wingdings 3" charset="2"/>
              <a:buNone/>
              <a:defRPr/>
            </a:pPr>
            <a:r>
              <a:rPr lang="ja-JP" altLang="en-US" dirty="0" smtClean="0">
                <a:solidFill>
                  <a:schemeClr val="tx1">
                    <a:lumMod val="75000"/>
                    <a:lumOff val="25000"/>
                  </a:schemeClr>
                </a:solidFill>
              </a:rPr>
              <a:t>　他方で，労働者は，労働契約法上の付随義務として使用者の名誉や信用を損なうような行為を行わない義務を負っている。</a:t>
            </a:r>
            <a:endParaRPr lang="en-US" altLang="ja-JP" dirty="0" smtClean="0">
              <a:solidFill>
                <a:schemeClr val="tx1">
                  <a:lumMod val="75000"/>
                  <a:lumOff val="25000"/>
                </a:schemeClr>
              </a:solidFill>
            </a:endParaRPr>
          </a:p>
          <a:p>
            <a:pPr marL="0" indent="0" fontAlgn="auto">
              <a:spcAft>
                <a:spcPts val="0"/>
              </a:spcAft>
              <a:buFont typeface="Wingdings 3" charset="2"/>
              <a:buNone/>
              <a:defRPr/>
            </a:pPr>
            <a:endParaRPr lang="en-US" altLang="ja-JP" dirty="0">
              <a:solidFill>
                <a:schemeClr val="tx1">
                  <a:lumMod val="75000"/>
                  <a:lumOff val="25000"/>
                </a:schemeClr>
              </a:solidFill>
            </a:endParaRPr>
          </a:p>
          <a:p>
            <a:pPr marL="0" indent="0" fontAlgn="auto">
              <a:spcAft>
                <a:spcPts val="0"/>
              </a:spcAft>
              <a:buFont typeface="Wingdings 3" charset="2"/>
              <a:buNone/>
              <a:defRPr/>
            </a:pPr>
            <a:r>
              <a:rPr lang="ja-JP" altLang="en-US" dirty="0" smtClean="0">
                <a:solidFill>
                  <a:schemeClr val="tx1">
                    <a:lumMod val="75000"/>
                    <a:lumOff val="25000"/>
                  </a:schemeClr>
                </a:solidFill>
              </a:rPr>
              <a:t>　義務があるのであれば，就業規則は必要ない？？</a:t>
            </a:r>
            <a:endParaRPr lang="en-US" altLang="ja-JP" dirty="0">
              <a:solidFill>
                <a:schemeClr val="tx1">
                  <a:lumMod val="75000"/>
                  <a:lumOff val="25000"/>
                </a:schemeClr>
              </a:solidFill>
            </a:endParaRPr>
          </a:p>
        </p:txBody>
      </p:sp>
      <p:pic>
        <p:nvPicPr>
          <p:cNvPr id="1331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3838" y="1033463"/>
            <a:ext cx="1011237" cy="1571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6648685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タイトル 1"/>
          <p:cNvSpPr>
            <a:spLocks noGrp="1"/>
          </p:cNvSpPr>
          <p:nvPr>
            <p:ph type="title"/>
          </p:nvPr>
        </p:nvSpPr>
        <p:spPr/>
        <p:txBody>
          <a:bodyPr/>
          <a:lstStyle/>
          <a:p>
            <a:r>
              <a:rPr lang="ja-JP" altLang="en-US" dirty="0" smtClean="0">
                <a:cs typeface="メイリオ" pitchFamily="50" charset="-128"/>
              </a:rPr>
              <a:t>就業規則の</a:t>
            </a:r>
            <a:r>
              <a:rPr lang="ja-JP" altLang="en-US" dirty="0">
                <a:cs typeface="メイリオ" pitchFamily="50" charset="-128"/>
              </a:rPr>
              <a:t>活用例</a:t>
            </a:r>
            <a:r>
              <a:rPr lang="en-US" altLang="ja-JP" dirty="0" smtClean="0">
                <a:cs typeface="メイリオ" pitchFamily="50" charset="-128"/>
              </a:rPr>
              <a:t/>
            </a:r>
            <a:br>
              <a:rPr lang="en-US" altLang="ja-JP" dirty="0" smtClean="0">
                <a:cs typeface="メイリオ" pitchFamily="50" charset="-128"/>
              </a:rPr>
            </a:br>
            <a:r>
              <a:rPr lang="ja-JP" altLang="en-US" dirty="0" smtClean="0">
                <a:cs typeface="メイリオ" pitchFamily="50" charset="-128"/>
              </a:rPr>
              <a:t>～ＳＮＳの利用制限～</a:t>
            </a:r>
          </a:p>
        </p:txBody>
      </p:sp>
      <p:sp>
        <p:nvSpPr>
          <p:cNvPr id="14339" name="コンテンツ プレースホルダー 2"/>
          <p:cNvSpPr>
            <a:spLocks noGrp="1"/>
          </p:cNvSpPr>
          <p:nvPr>
            <p:ph idx="1"/>
          </p:nvPr>
        </p:nvSpPr>
        <p:spPr>
          <a:xfrm>
            <a:off x="830263" y="2160588"/>
            <a:ext cx="8596312" cy="3881437"/>
          </a:xfrm>
        </p:spPr>
        <p:txBody>
          <a:bodyPr/>
          <a:lstStyle/>
          <a:p>
            <a:pPr marL="0" indent="0">
              <a:buFont typeface="Wingdings 3" pitchFamily="18" charset="2"/>
              <a:buNone/>
            </a:pPr>
            <a:r>
              <a:rPr lang="ja-JP" altLang="en-US" dirty="0" smtClean="0">
                <a:cs typeface="メイリオ" pitchFamily="50" charset="-128"/>
              </a:rPr>
              <a:t>（具体例）</a:t>
            </a:r>
            <a:endParaRPr lang="en-US" altLang="ja-JP" dirty="0" smtClean="0">
              <a:cs typeface="メイリオ" pitchFamily="50" charset="-128"/>
            </a:endParaRPr>
          </a:p>
          <a:p>
            <a:pPr marL="0" indent="0">
              <a:buFont typeface="Wingdings 3" pitchFamily="18" charset="2"/>
              <a:buNone/>
            </a:pPr>
            <a:r>
              <a:rPr lang="ja-JP" altLang="en-US" dirty="0" smtClean="0">
                <a:cs typeface="メイリオ" pitchFamily="50" charset="-128"/>
              </a:rPr>
              <a:t>「就業規則第●条</a:t>
            </a:r>
            <a:endParaRPr lang="en-US" altLang="ja-JP" dirty="0" smtClean="0">
              <a:cs typeface="メイリオ" pitchFamily="50" charset="-128"/>
            </a:endParaRPr>
          </a:p>
          <a:p>
            <a:pPr marL="0" indent="0">
              <a:buFont typeface="Wingdings 3" pitchFamily="18" charset="2"/>
              <a:buNone/>
            </a:pPr>
            <a:r>
              <a:rPr lang="ja-JP" altLang="en-US" dirty="0" smtClean="0">
                <a:cs typeface="メイリオ" pitchFamily="50" charset="-128"/>
              </a:rPr>
              <a:t>　社員がソーシャルメディアを利用して会社に関係する情報その他の情報を発信する場合は，会社および取引先等の第三者の秘密情報を漏洩したり，会社の</a:t>
            </a:r>
            <a:r>
              <a:rPr lang="ja-JP" altLang="en-US" dirty="0" smtClean="0">
                <a:cs typeface="メイリオ" pitchFamily="50" charset="-128"/>
              </a:rPr>
              <a:t>信用</a:t>
            </a:r>
            <a:r>
              <a:rPr lang="ja-JP" altLang="en-US" dirty="0" smtClean="0">
                <a:cs typeface="メイリオ" pitchFamily="50" charset="-128"/>
              </a:rPr>
              <a:t>を損なう内容を発信して</a:t>
            </a:r>
            <a:r>
              <a:rPr lang="ja-JP" altLang="en-US" dirty="0" smtClean="0">
                <a:cs typeface="メイリオ" pitchFamily="50" charset="-128"/>
              </a:rPr>
              <a:t>はならない</a:t>
            </a:r>
            <a:r>
              <a:rPr lang="ja-JP" altLang="en-US" dirty="0" smtClean="0">
                <a:cs typeface="メイリオ" pitchFamily="50" charset="-128"/>
              </a:rPr>
              <a:t>。」</a:t>
            </a:r>
            <a:endParaRPr lang="en-US" altLang="ja-JP" dirty="0" smtClean="0">
              <a:cs typeface="メイリオ" pitchFamily="50" charset="-128"/>
            </a:endParaRPr>
          </a:p>
          <a:p>
            <a:pPr marL="0" indent="0">
              <a:buFont typeface="Wingdings 3" pitchFamily="18" charset="2"/>
              <a:buNone/>
            </a:pPr>
            <a:endParaRPr lang="en-US" altLang="ja-JP" dirty="0" smtClean="0">
              <a:cs typeface="メイリオ" pitchFamily="50" charset="-128"/>
            </a:endParaRPr>
          </a:p>
          <a:p>
            <a:pPr marL="0" indent="0">
              <a:buFont typeface="Wingdings 3" pitchFamily="18" charset="2"/>
              <a:buNone/>
            </a:pPr>
            <a:r>
              <a:rPr lang="ja-JP" altLang="en-US" dirty="0" smtClean="0">
                <a:cs typeface="メイリオ" pitchFamily="50" charset="-128"/>
              </a:rPr>
              <a:t>　就業規則に止まらず，もう少し細かいガイドラインを策定したり，利用方法について研修などを行うことも有効だろう。</a:t>
            </a:r>
          </a:p>
        </p:txBody>
      </p:sp>
      <p:pic>
        <p:nvPicPr>
          <p:cNvPr id="1434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4905375"/>
            <a:ext cx="2227263" cy="1781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408339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n w="0"/>
                <a:solidFill>
                  <a:schemeClr val="tx1"/>
                </a:solidFill>
                <a:effectLst>
                  <a:outerShdw blurRad="38100" dist="19050" dir="2700000" algn="tl" rotWithShape="0">
                    <a:schemeClr val="dk1">
                      <a:alpha val="40000"/>
                    </a:schemeClr>
                  </a:outerShdw>
                </a:effectLst>
              </a:rPr>
              <a:t>⑴　介護業界における</a:t>
            </a:r>
            <a:r>
              <a:rPr lang="ja-JP" altLang="en-US" dirty="0" smtClean="0">
                <a:ln w="0"/>
                <a:solidFill>
                  <a:schemeClr val="tx1"/>
                </a:solidFill>
                <a:effectLst>
                  <a:outerShdw blurRad="38100" dist="19050" dir="2700000" algn="tl" rotWithShape="0">
                    <a:schemeClr val="dk1">
                      <a:alpha val="40000"/>
                    </a:schemeClr>
                  </a:outerShdw>
                </a:effectLst>
              </a:rPr>
              <a:t>労務環境</a:t>
            </a:r>
            <a:r>
              <a:rPr lang="ja-JP" altLang="en-US" dirty="0">
                <a:ln w="0"/>
                <a:solidFill>
                  <a:schemeClr val="tx1"/>
                </a:solidFill>
                <a:effectLst>
                  <a:outerShdw blurRad="38100" dist="19050" dir="2700000" algn="tl" rotWithShape="0">
                    <a:schemeClr val="dk1">
                      <a:alpha val="40000"/>
                    </a:schemeClr>
                  </a:outerShdw>
                </a:effectLst>
              </a:rPr>
              <a:t>の特徴</a:t>
            </a:r>
            <a:endParaRPr kumimoji="1" lang="ja-JP" altLang="en-US" dirty="0"/>
          </a:p>
        </p:txBody>
      </p:sp>
      <p:sp>
        <p:nvSpPr>
          <p:cNvPr id="4" name="フローチャート: 結合子 3"/>
          <p:cNvSpPr/>
          <p:nvPr/>
        </p:nvSpPr>
        <p:spPr>
          <a:xfrm>
            <a:off x="983586" y="1711972"/>
            <a:ext cx="2877206" cy="2877207"/>
          </a:xfrm>
          <a:prstGeom prst="flowChartConnector">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3600" dirty="0" smtClean="0"/>
              <a:t>慢性的</a:t>
            </a:r>
            <a:r>
              <a:rPr lang="ja-JP" altLang="en-US" sz="3600" dirty="0" smtClean="0"/>
              <a:t>な人材不足</a:t>
            </a:r>
            <a:endParaRPr kumimoji="1" lang="ja-JP" altLang="en-US" sz="3600" dirty="0"/>
          </a:p>
        </p:txBody>
      </p:sp>
      <p:sp>
        <p:nvSpPr>
          <p:cNvPr id="5" name="フローチャート: 結合子 4"/>
          <p:cNvSpPr/>
          <p:nvPr/>
        </p:nvSpPr>
        <p:spPr>
          <a:xfrm>
            <a:off x="3432942" y="1706180"/>
            <a:ext cx="2877206" cy="2877207"/>
          </a:xfrm>
          <a:prstGeom prst="flowChartConnector">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3600" dirty="0" smtClean="0"/>
              <a:t>ハードワーク</a:t>
            </a:r>
            <a:endParaRPr kumimoji="1" lang="ja-JP" altLang="en-US" sz="3600" dirty="0"/>
          </a:p>
        </p:txBody>
      </p:sp>
      <p:sp>
        <p:nvSpPr>
          <p:cNvPr id="6" name="フローチャート: 結合子 5"/>
          <p:cNvSpPr/>
          <p:nvPr/>
        </p:nvSpPr>
        <p:spPr>
          <a:xfrm>
            <a:off x="5882298" y="1711972"/>
            <a:ext cx="2877206" cy="2877207"/>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4000" dirty="0" smtClean="0"/>
              <a:t>人材の流動性</a:t>
            </a:r>
            <a:endParaRPr kumimoji="1" lang="ja-JP" altLang="en-US" sz="4000" dirty="0"/>
          </a:p>
        </p:txBody>
      </p:sp>
      <p:sp>
        <p:nvSpPr>
          <p:cNvPr id="8" name="爆発 1 7"/>
          <p:cNvSpPr/>
          <p:nvPr/>
        </p:nvSpPr>
        <p:spPr>
          <a:xfrm>
            <a:off x="4657273" y="3986632"/>
            <a:ext cx="6269604" cy="2598073"/>
          </a:xfrm>
          <a:prstGeom prst="irregularSeal1">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en-US" altLang="ja-JP" sz="2800" dirty="0" smtClean="0"/>
          </a:p>
          <a:p>
            <a:pPr algn="ctr"/>
            <a:r>
              <a:rPr kumimoji="1" lang="ja-JP" altLang="en-US" sz="2800" dirty="0" smtClean="0"/>
              <a:t>労務トラブル発生の内在的危険が高い</a:t>
            </a:r>
            <a:endParaRPr kumimoji="1" lang="ja-JP" altLang="en-US" dirty="0"/>
          </a:p>
        </p:txBody>
      </p:sp>
    </p:spTree>
    <p:extLst>
      <p:ext uri="{BB962C8B-B14F-4D97-AF65-F5344CB8AC3E}">
        <p14:creationId xmlns:p14="http://schemas.microsoft.com/office/powerpoint/2010/main" val="576681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75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8"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タイトル 1"/>
          <p:cNvSpPr>
            <a:spLocks noGrp="1"/>
          </p:cNvSpPr>
          <p:nvPr>
            <p:ph type="title"/>
          </p:nvPr>
        </p:nvSpPr>
        <p:spPr>
          <a:xfrm>
            <a:off x="723633" y="632749"/>
            <a:ext cx="8596668" cy="1320800"/>
          </a:xfrm>
        </p:spPr>
        <p:txBody>
          <a:bodyPr/>
          <a:lstStyle/>
          <a:p>
            <a:r>
              <a:rPr lang="ja-JP" altLang="en-US" dirty="0" smtClean="0">
                <a:cs typeface="メイリオ" pitchFamily="50" charset="-128"/>
              </a:rPr>
              <a:t>就業規則の活用</a:t>
            </a:r>
            <a:r>
              <a:rPr lang="en-US" altLang="ja-JP" dirty="0" smtClean="0">
                <a:cs typeface="メイリオ" pitchFamily="50" charset="-128"/>
              </a:rPr>
              <a:t/>
            </a:r>
            <a:br>
              <a:rPr lang="en-US" altLang="ja-JP" dirty="0" smtClean="0">
                <a:cs typeface="メイリオ" pitchFamily="50" charset="-128"/>
              </a:rPr>
            </a:br>
            <a:r>
              <a:rPr lang="ja-JP" altLang="en-US" dirty="0" smtClean="0">
                <a:cs typeface="メイリオ" pitchFamily="50" charset="-128"/>
              </a:rPr>
              <a:t>～情報漏洩の防止～</a:t>
            </a:r>
          </a:p>
        </p:txBody>
      </p:sp>
      <p:sp>
        <p:nvSpPr>
          <p:cNvPr id="3" name="コンテンツ プレースホルダー 2"/>
          <p:cNvSpPr>
            <a:spLocks noGrp="1"/>
          </p:cNvSpPr>
          <p:nvPr>
            <p:ph idx="1"/>
          </p:nvPr>
        </p:nvSpPr>
        <p:spPr>
          <a:xfrm>
            <a:off x="666289" y="1851949"/>
            <a:ext cx="8596312" cy="4710977"/>
          </a:xfrm>
        </p:spPr>
        <p:txBody>
          <a:bodyPr rtlCol="0">
            <a:normAutofit/>
          </a:bodyPr>
          <a:lstStyle/>
          <a:p>
            <a:pPr marL="0" indent="0" fontAlgn="auto">
              <a:spcAft>
                <a:spcPts val="0"/>
              </a:spcAft>
              <a:buFont typeface="Wingdings 3" charset="2"/>
              <a:buNone/>
              <a:defRPr/>
            </a:pPr>
            <a:r>
              <a:rPr lang="ja-JP" altLang="en-US" dirty="0">
                <a:solidFill>
                  <a:schemeClr val="tx1">
                    <a:lumMod val="75000"/>
                    <a:lumOff val="25000"/>
                  </a:schemeClr>
                </a:solidFill>
              </a:rPr>
              <a:t>　</a:t>
            </a:r>
            <a:r>
              <a:rPr lang="ja-JP" altLang="en-US" dirty="0"/>
              <a:t>　</a:t>
            </a:r>
            <a:endParaRPr lang="en-US" altLang="ja-JP" dirty="0"/>
          </a:p>
          <a:p>
            <a:pPr marL="0" indent="0" fontAlgn="auto">
              <a:spcAft>
                <a:spcPts val="0"/>
              </a:spcAft>
              <a:buFont typeface="Wingdings 3" charset="2"/>
              <a:buNone/>
              <a:defRPr/>
            </a:pPr>
            <a:r>
              <a:rPr lang="ja-JP" altLang="en-US" dirty="0"/>
              <a:t>　</a:t>
            </a:r>
            <a:r>
              <a:rPr lang="ja-JP" altLang="en-US" dirty="0" smtClean="0"/>
              <a:t>インターネットなど情報網の発達により，あっという間に情報が拡散するようになった。</a:t>
            </a:r>
            <a:endParaRPr lang="en-US" altLang="ja-JP" dirty="0" smtClean="0"/>
          </a:p>
          <a:p>
            <a:pPr marL="0" indent="0" fontAlgn="auto">
              <a:spcAft>
                <a:spcPts val="0"/>
              </a:spcAft>
              <a:buFont typeface="Wingdings 3" charset="2"/>
              <a:buNone/>
              <a:defRPr/>
            </a:pPr>
            <a:r>
              <a:rPr lang="ja-JP" altLang="en-US" dirty="0">
                <a:solidFill>
                  <a:schemeClr val="tx1">
                    <a:lumMod val="75000"/>
                    <a:lumOff val="25000"/>
                  </a:schemeClr>
                </a:solidFill>
              </a:rPr>
              <a:t>　</a:t>
            </a:r>
            <a:r>
              <a:rPr lang="ja-JP" altLang="en-US" dirty="0"/>
              <a:t>企業</a:t>
            </a:r>
            <a:r>
              <a:rPr lang="ja-JP" altLang="en-US" dirty="0" smtClean="0"/>
              <a:t>情報を如何に守るかという角度からも検討が必要ということになる。</a:t>
            </a:r>
            <a:endParaRPr lang="en-US" altLang="ja-JP" dirty="0">
              <a:solidFill>
                <a:schemeClr val="tx1">
                  <a:lumMod val="75000"/>
                  <a:lumOff val="25000"/>
                </a:schemeClr>
              </a:solidFill>
            </a:endParaRPr>
          </a:p>
          <a:p>
            <a:pPr marL="0" indent="0" fontAlgn="auto">
              <a:spcAft>
                <a:spcPts val="0"/>
              </a:spcAft>
              <a:buFont typeface="Wingdings 3" charset="2"/>
              <a:buNone/>
              <a:defRPr/>
            </a:pPr>
            <a:endParaRPr lang="en-US" altLang="ja-JP" dirty="0" smtClean="0">
              <a:solidFill>
                <a:schemeClr val="tx1">
                  <a:lumMod val="75000"/>
                  <a:lumOff val="25000"/>
                </a:schemeClr>
              </a:solidFill>
            </a:endParaRPr>
          </a:p>
          <a:p>
            <a:pPr marL="0" indent="0" fontAlgn="auto">
              <a:spcAft>
                <a:spcPts val="0"/>
              </a:spcAft>
              <a:buFont typeface="Wingdings 3" charset="2"/>
              <a:buNone/>
              <a:defRPr/>
            </a:pPr>
            <a:endParaRPr lang="ja-JP" altLang="en-US" dirty="0">
              <a:solidFill>
                <a:schemeClr val="tx1">
                  <a:lumMod val="75000"/>
                  <a:lumOff val="25000"/>
                </a:schemeClr>
              </a:solidFill>
            </a:endParaRPr>
          </a:p>
        </p:txBody>
      </p:sp>
      <p:sp>
        <p:nvSpPr>
          <p:cNvPr id="5" name="正方形/長方形 4"/>
          <p:cNvSpPr/>
          <p:nvPr/>
        </p:nvSpPr>
        <p:spPr>
          <a:xfrm>
            <a:off x="798654" y="3483980"/>
            <a:ext cx="9028252" cy="1909823"/>
          </a:xfrm>
          <a:prstGeom prst="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anchor="ctr"/>
          <a:lstStyle/>
          <a:p>
            <a:pPr fontAlgn="auto">
              <a:spcBef>
                <a:spcPts val="0"/>
              </a:spcBef>
              <a:spcAft>
                <a:spcPts val="0"/>
              </a:spcAft>
              <a:defRPr/>
            </a:pPr>
            <a:r>
              <a:rPr lang="ja-JP" altLang="en-US" dirty="0" smtClean="0"/>
              <a:t>Ｑ，当介護事業所で働く従業員から退職願を受け取りました。本人は独立を希望しているようです。</a:t>
            </a:r>
            <a:endParaRPr lang="en-US" altLang="ja-JP" dirty="0" smtClean="0"/>
          </a:p>
          <a:p>
            <a:pPr fontAlgn="auto">
              <a:spcBef>
                <a:spcPts val="0"/>
              </a:spcBef>
              <a:spcAft>
                <a:spcPts val="0"/>
              </a:spcAft>
              <a:defRPr/>
            </a:pPr>
            <a:r>
              <a:rPr lang="ja-JP" altLang="en-US" dirty="0"/>
              <a:t>　</a:t>
            </a:r>
            <a:r>
              <a:rPr lang="ja-JP" altLang="en-US" dirty="0" smtClean="0"/>
              <a:t>　弊社の利用者情報を利用されないようにいかなる対策をとるべきでしょうか。</a:t>
            </a:r>
            <a:endParaRPr lang="en-US" altLang="ja-JP" dirty="0" smtClean="0"/>
          </a:p>
          <a:p>
            <a:pPr fontAlgn="auto">
              <a:spcBef>
                <a:spcPts val="0"/>
              </a:spcBef>
              <a:spcAft>
                <a:spcPts val="0"/>
              </a:spcAft>
              <a:defRPr/>
            </a:pPr>
            <a:r>
              <a:rPr lang="ja-JP" altLang="en-US" dirty="0"/>
              <a:t>　</a:t>
            </a:r>
            <a:r>
              <a:rPr lang="ja-JP" altLang="en-US" dirty="0" smtClean="0"/>
              <a:t>　また，利用者情報に限らず企業の情報を利用されるような事態になった場合，どのような請求が可能でしょうか。</a:t>
            </a:r>
            <a:endParaRPr lang="ja-JP" altLang="en-US" dirty="0"/>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32382" y="4041514"/>
            <a:ext cx="1154113" cy="17065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8580293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タイトル 1"/>
          <p:cNvSpPr>
            <a:spLocks noGrp="1"/>
          </p:cNvSpPr>
          <p:nvPr>
            <p:ph type="title"/>
          </p:nvPr>
        </p:nvSpPr>
        <p:spPr/>
        <p:txBody>
          <a:bodyPr/>
          <a:lstStyle/>
          <a:p>
            <a:r>
              <a:rPr lang="ja-JP" altLang="en-US" dirty="0" smtClean="0">
                <a:cs typeface="メイリオ" pitchFamily="50" charset="-128"/>
              </a:rPr>
              <a:t>就業規則の活用</a:t>
            </a:r>
            <a:r>
              <a:rPr lang="en-US" altLang="ja-JP" dirty="0" smtClean="0">
                <a:cs typeface="メイリオ" pitchFamily="50" charset="-128"/>
              </a:rPr>
              <a:t/>
            </a:r>
            <a:br>
              <a:rPr lang="en-US" altLang="ja-JP" dirty="0" smtClean="0">
                <a:cs typeface="メイリオ" pitchFamily="50" charset="-128"/>
              </a:rPr>
            </a:br>
            <a:r>
              <a:rPr lang="ja-JP" altLang="en-US" dirty="0" smtClean="0">
                <a:cs typeface="メイリオ" pitchFamily="50" charset="-128"/>
              </a:rPr>
              <a:t>～競業避止義務～</a:t>
            </a:r>
          </a:p>
        </p:txBody>
      </p:sp>
      <p:sp>
        <p:nvSpPr>
          <p:cNvPr id="3" name="コンテンツ プレースホルダー 2"/>
          <p:cNvSpPr>
            <a:spLocks noGrp="1"/>
          </p:cNvSpPr>
          <p:nvPr>
            <p:ph idx="1"/>
          </p:nvPr>
        </p:nvSpPr>
        <p:spPr>
          <a:xfrm>
            <a:off x="677863" y="1909823"/>
            <a:ext cx="8596312" cy="4687827"/>
          </a:xfrm>
        </p:spPr>
        <p:txBody>
          <a:bodyPr rtlCol="0">
            <a:normAutofit fontScale="85000" lnSpcReduction="20000"/>
          </a:bodyPr>
          <a:lstStyle/>
          <a:p>
            <a:pPr marL="0" indent="0" fontAlgn="auto">
              <a:spcAft>
                <a:spcPts val="0"/>
              </a:spcAft>
              <a:buFont typeface="Wingdings 3" charset="2"/>
              <a:buNone/>
              <a:defRPr/>
            </a:pPr>
            <a:r>
              <a:rPr lang="ja-JP" altLang="en-US" dirty="0"/>
              <a:t>　</a:t>
            </a:r>
            <a:r>
              <a:rPr lang="ja-JP" altLang="en-US" dirty="0" smtClean="0"/>
              <a:t>従業員は，労働契約に基づき，在職中は一般的に使用者の利益に著しく反するような競業行為を差し控える義務を負うことになる＝競業避止義務</a:t>
            </a:r>
            <a:endParaRPr lang="en-US" altLang="ja-JP" dirty="0" smtClean="0"/>
          </a:p>
          <a:p>
            <a:pPr marL="0" indent="0" fontAlgn="auto">
              <a:spcAft>
                <a:spcPts val="0"/>
              </a:spcAft>
              <a:buFont typeface="Wingdings 3" charset="2"/>
              <a:buNone/>
              <a:defRPr/>
            </a:pPr>
            <a:r>
              <a:rPr lang="ja-JP" altLang="en-US" dirty="0"/>
              <a:t>　</a:t>
            </a:r>
            <a:r>
              <a:rPr lang="ja-JP" altLang="en-US" dirty="0" smtClean="0"/>
              <a:t>ただし，退職後は及ばない</a:t>
            </a:r>
            <a:r>
              <a:rPr lang="en-US" altLang="ja-JP" dirty="0" smtClean="0"/>
              <a:t>…</a:t>
            </a:r>
          </a:p>
          <a:p>
            <a:pPr marL="0" indent="0" fontAlgn="auto">
              <a:spcAft>
                <a:spcPts val="0"/>
              </a:spcAft>
              <a:buFont typeface="Wingdings 3" charset="2"/>
              <a:buNone/>
              <a:defRPr/>
            </a:pPr>
            <a:r>
              <a:rPr lang="ja-JP" altLang="en-US" dirty="0"/>
              <a:t>　</a:t>
            </a:r>
            <a:r>
              <a:rPr lang="ja-JP" altLang="en-US" dirty="0" smtClean="0"/>
              <a:t>就業規則で退職後の競業避止義務を定められるでしょうか？</a:t>
            </a:r>
            <a:endParaRPr lang="en-US" altLang="ja-JP" dirty="0" smtClean="0"/>
          </a:p>
          <a:p>
            <a:pPr marL="0" indent="0" fontAlgn="auto">
              <a:spcAft>
                <a:spcPts val="0"/>
              </a:spcAft>
              <a:buFont typeface="Wingdings 3" charset="2"/>
              <a:buNone/>
              <a:defRPr/>
            </a:pPr>
            <a:r>
              <a:rPr lang="ja-JP" altLang="en-US" dirty="0" smtClean="0"/>
              <a:t>→　使用者の利益を守る必要性に比べて，従業員の職業選択の自由（憲法２２条１項）を制約する程度が大きい場合には，公序良俗に反し無効（民法９０条）。</a:t>
            </a:r>
            <a:endParaRPr lang="en-US" altLang="ja-JP" dirty="0" smtClean="0"/>
          </a:p>
          <a:p>
            <a:pPr marL="0" indent="0" fontAlgn="auto">
              <a:spcAft>
                <a:spcPts val="0"/>
              </a:spcAft>
              <a:buFont typeface="Wingdings 3" charset="2"/>
              <a:buNone/>
              <a:defRPr/>
            </a:pPr>
            <a:endParaRPr lang="en-US" altLang="ja-JP" dirty="0"/>
          </a:p>
          <a:p>
            <a:pPr marL="0" indent="0" fontAlgn="auto">
              <a:spcAft>
                <a:spcPts val="0"/>
              </a:spcAft>
              <a:buFont typeface="Wingdings 3" charset="2"/>
              <a:buNone/>
              <a:defRPr/>
            </a:pPr>
            <a:r>
              <a:rPr lang="ja-JP" altLang="en-US" dirty="0" smtClean="0"/>
              <a:t>　裁判例は</a:t>
            </a:r>
            <a:r>
              <a:rPr lang="en-US" altLang="ja-JP" dirty="0" smtClean="0"/>
              <a:t>…</a:t>
            </a:r>
            <a:r>
              <a:rPr lang="ja-JP" altLang="en-US" dirty="0" smtClean="0"/>
              <a:t>　①競業避止義務を課す期間・地域が限定されているか</a:t>
            </a:r>
            <a:endParaRPr lang="en-US" altLang="ja-JP" dirty="0"/>
          </a:p>
          <a:p>
            <a:pPr marL="0" indent="0" fontAlgn="auto">
              <a:spcAft>
                <a:spcPts val="0"/>
              </a:spcAft>
              <a:buFont typeface="Wingdings 3" charset="2"/>
              <a:buNone/>
              <a:defRPr/>
            </a:pPr>
            <a:r>
              <a:rPr lang="ja-JP" altLang="en-US" dirty="0" smtClean="0"/>
              <a:t>　　　　　　   ②競業避止対象業務が限定されているか</a:t>
            </a:r>
            <a:endParaRPr lang="en-US" altLang="ja-JP" dirty="0" smtClean="0"/>
          </a:p>
          <a:p>
            <a:pPr marL="0" indent="0" fontAlgn="auto">
              <a:spcAft>
                <a:spcPts val="0"/>
              </a:spcAft>
              <a:buFont typeface="Wingdings 3" charset="2"/>
              <a:buNone/>
              <a:defRPr/>
            </a:pPr>
            <a:r>
              <a:rPr lang="ja-JP" altLang="en-US" dirty="0"/>
              <a:t>　</a:t>
            </a:r>
            <a:r>
              <a:rPr lang="ja-JP" altLang="en-US" dirty="0" smtClean="0"/>
              <a:t>　　　　　   ③使用者の正当な利益の保護を目的としているか</a:t>
            </a:r>
            <a:endParaRPr lang="en-US" altLang="ja-JP" dirty="0" smtClean="0"/>
          </a:p>
          <a:p>
            <a:pPr marL="0" indent="0" fontAlgn="auto">
              <a:spcAft>
                <a:spcPts val="0"/>
              </a:spcAft>
              <a:buFont typeface="Wingdings 3" charset="2"/>
              <a:buNone/>
              <a:defRPr/>
            </a:pPr>
            <a:r>
              <a:rPr lang="ja-JP" altLang="en-US" dirty="0"/>
              <a:t>　</a:t>
            </a:r>
            <a:r>
              <a:rPr lang="ja-JP" altLang="en-US" dirty="0" smtClean="0"/>
              <a:t>　　　　　   ④当該従業員が，競業避止義務を課す必要性のある地位・業務に就いているか</a:t>
            </a:r>
            <a:endParaRPr lang="en-US" altLang="ja-JP" dirty="0" smtClean="0"/>
          </a:p>
          <a:p>
            <a:pPr marL="0" indent="0" fontAlgn="auto">
              <a:spcAft>
                <a:spcPts val="0"/>
              </a:spcAft>
              <a:buFont typeface="Wingdings 3" charset="2"/>
              <a:buNone/>
              <a:defRPr/>
            </a:pPr>
            <a:r>
              <a:rPr lang="ja-JP" altLang="en-US" dirty="0"/>
              <a:t>　</a:t>
            </a:r>
            <a:r>
              <a:rPr lang="ja-JP" altLang="en-US" dirty="0" smtClean="0"/>
              <a:t>　　　　　　⑤使用者が給与等で代償措置を講じているか　など総合考慮</a:t>
            </a:r>
            <a:endParaRPr lang="en-US" altLang="ja-JP" dirty="0"/>
          </a:p>
          <a:p>
            <a:pPr marL="0" indent="0" fontAlgn="auto">
              <a:spcAft>
                <a:spcPts val="0"/>
              </a:spcAft>
              <a:buFont typeface="Wingdings 3" charset="2"/>
              <a:buNone/>
              <a:defRPr/>
            </a:pPr>
            <a:r>
              <a:rPr lang="ja-JP" altLang="en-US" dirty="0" smtClean="0"/>
              <a:t>　</a:t>
            </a:r>
            <a:endParaRPr lang="en-US" altLang="ja-JP" dirty="0" smtClean="0"/>
          </a:p>
          <a:p>
            <a:pPr marL="0" indent="0" fontAlgn="auto">
              <a:spcAft>
                <a:spcPts val="0"/>
              </a:spcAft>
              <a:buFont typeface="Wingdings 3" charset="2"/>
              <a:buNone/>
              <a:defRPr/>
            </a:pPr>
            <a:r>
              <a:rPr lang="ja-JP" altLang="en-US" dirty="0" smtClean="0">
                <a:solidFill>
                  <a:schemeClr val="tx1">
                    <a:lumMod val="75000"/>
                    <a:lumOff val="25000"/>
                  </a:schemeClr>
                </a:solidFill>
              </a:rPr>
              <a:t>　参考：すずらん介護サービス事件，東京地裁平成１８年９月４日</a:t>
            </a:r>
            <a:endParaRPr lang="en-US" altLang="ja-JP" dirty="0">
              <a:solidFill>
                <a:schemeClr val="tx1">
                  <a:lumMod val="75000"/>
                  <a:lumOff val="25000"/>
                </a:schemeClr>
              </a:solidFill>
            </a:endParaRPr>
          </a:p>
          <a:p>
            <a:pPr marL="0" indent="0" fontAlgn="auto">
              <a:spcAft>
                <a:spcPts val="0"/>
              </a:spcAft>
              <a:buFont typeface="Wingdings 3" charset="2"/>
              <a:buNone/>
              <a:defRPr/>
            </a:pPr>
            <a:r>
              <a:rPr lang="ja-JP" altLang="en-US" dirty="0" smtClean="0"/>
              <a:t>　</a:t>
            </a:r>
            <a:endParaRPr lang="en-US" altLang="ja-JP" dirty="0">
              <a:solidFill>
                <a:schemeClr val="tx1">
                  <a:lumMod val="75000"/>
                  <a:lumOff val="25000"/>
                </a:schemeClr>
              </a:solidFill>
            </a:endParaRPr>
          </a:p>
          <a:p>
            <a:pPr marL="0" indent="0" fontAlgn="auto">
              <a:spcAft>
                <a:spcPts val="0"/>
              </a:spcAft>
              <a:buFont typeface="Wingdings 3" charset="2"/>
              <a:buNone/>
              <a:defRPr/>
            </a:pPr>
            <a:endParaRPr lang="en-US" altLang="ja-JP" dirty="0" smtClean="0">
              <a:solidFill>
                <a:schemeClr val="tx1">
                  <a:lumMod val="75000"/>
                  <a:lumOff val="25000"/>
                </a:schemeClr>
              </a:solidFill>
            </a:endParaRPr>
          </a:p>
          <a:p>
            <a:pPr marL="0" indent="0" fontAlgn="auto">
              <a:spcAft>
                <a:spcPts val="0"/>
              </a:spcAft>
              <a:buFont typeface="Wingdings 3" charset="2"/>
              <a:buNone/>
              <a:defRPr/>
            </a:pPr>
            <a:endParaRPr lang="en-US" altLang="ja-JP" dirty="0">
              <a:solidFill>
                <a:schemeClr val="tx1">
                  <a:lumMod val="75000"/>
                  <a:lumOff val="25000"/>
                </a:schemeClr>
              </a:solidFill>
            </a:endParaRPr>
          </a:p>
          <a:p>
            <a:pPr marL="0" indent="0" fontAlgn="auto">
              <a:spcAft>
                <a:spcPts val="0"/>
              </a:spcAft>
              <a:buFont typeface="Wingdings 3" charset="2"/>
              <a:buNone/>
              <a:defRPr/>
            </a:pPr>
            <a:endParaRPr lang="en-US" altLang="ja-JP" dirty="0" smtClean="0">
              <a:solidFill>
                <a:schemeClr val="tx1">
                  <a:lumMod val="75000"/>
                  <a:lumOff val="25000"/>
                </a:schemeClr>
              </a:solidFill>
            </a:endParaRPr>
          </a:p>
          <a:p>
            <a:pPr marL="0" indent="0" fontAlgn="auto">
              <a:spcAft>
                <a:spcPts val="0"/>
              </a:spcAft>
              <a:buFont typeface="Wingdings 3" charset="2"/>
              <a:buNone/>
              <a:defRPr/>
            </a:pPr>
            <a:endParaRPr lang="en-US" altLang="ja-JP" dirty="0">
              <a:solidFill>
                <a:schemeClr val="tx1">
                  <a:lumMod val="75000"/>
                  <a:lumOff val="25000"/>
                </a:schemeClr>
              </a:solidFill>
            </a:endParaRPr>
          </a:p>
          <a:p>
            <a:pPr marL="0" indent="0" fontAlgn="auto">
              <a:spcAft>
                <a:spcPts val="0"/>
              </a:spcAft>
              <a:buFont typeface="Wingdings 3" charset="2"/>
              <a:buNone/>
              <a:defRPr/>
            </a:pPr>
            <a:endParaRPr lang="en-US" altLang="ja-JP" dirty="0" smtClean="0">
              <a:solidFill>
                <a:schemeClr val="tx1">
                  <a:lumMod val="75000"/>
                  <a:lumOff val="25000"/>
                </a:schemeClr>
              </a:solidFill>
            </a:endParaRPr>
          </a:p>
          <a:p>
            <a:pPr marL="0" indent="0" fontAlgn="auto">
              <a:spcAft>
                <a:spcPts val="0"/>
              </a:spcAft>
              <a:buFont typeface="Wingdings 3" charset="2"/>
              <a:buNone/>
              <a:defRPr/>
            </a:pPr>
            <a:endParaRPr lang="ja-JP" altLang="en-US" dirty="0">
              <a:solidFill>
                <a:schemeClr val="tx1">
                  <a:lumMod val="75000"/>
                  <a:lumOff val="25000"/>
                </a:schemeClr>
              </a:solidFill>
            </a:endParaRPr>
          </a:p>
        </p:txBody>
      </p:sp>
    </p:spTree>
    <p:extLst>
      <p:ext uri="{BB962C8B-B14F-4D97-AF65-F5344CB8AC3E}">
        <p14:creationId xmlns:p14="http://schemas.microsoft.com/office/powerpoint/2010/main" val="422840320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タイトル 1"/>
          <p:cNvSpPr>
            <a:spLocks noGrp="1"/>
          </p:cNvSpPr>
          <p:nvPr>
            <p:ph type="title"/>
          </p:nvPr>
        </p:nvSpPr>
        <p:spPr/>
        <p:txBody>
          <a:bodyPr/>
          <a:lstStyle/>
          <a:p>
            <a:r>
              <a:rPr lang="ja-JP" altLang="en-US" dirty="0" smtClean="0">
                <a:cs typeface="メイリオ" pitchFamily="50" charset="-128"/>
              </a:rPr>
              <a:t>就業規則の活用</a:t>
            </a:r>
            <a:r>
              <a:rPr lang="en-US" altLang="ja-JP" dirty="0" smtClean="0">
                <a:cs typeface="メイリオ" pitchFamily="50" charset="-128"/>
              </a:rPr>
              <a:t/>
            </a:r>
            <a:br>
              <a:rPr lang="en-US" altLang="ja-JP" dirty="0" smtClean="0">
                <a:cs typeface="メイリオ" pitchFamily="50" charset="-128"/>
              </a:rPr>
            </a:br>
            <a:r>
              <a:rPr lang="ja-JP" altLang="en-US" dirty="0" smtClean="0">
                <a:cs typeface="メイリオ" pitchFamily="50" charset="-128"/>
              </a:rPr>
              <a:t>～情報漏洩の防止～</a:t>
            </a:r>
          </a:p>
        </p:txBody>
      </p:sp>
      <p:sp>
        <p:nvSpPr>
          <p:cNvPr id="3" name="コンテンツ プレースホルダー 2"/>
          <p:cNvSpPr>
            <a:spLocks noGrp="1"/>
          </p:cNvSpPr>
          <p:nvPr>
            <p:ph idx="1"/>
          </p:nvPr>
        </p:nvSpPr>
        <p:spPr>
          <a:xfrm>
            <a:off x="735736" y="2195312"/>
            <a:ext cx="8596312" cy="4437062"/>
          </a:xfrm>
        </p:spPr>
        <p:txBody>
          <a:bodyPr rtlCol="0">
            <a:normAutofit/>
          </a:bodyPr>
          <a:lstStyle/>
          <a:p>
            <a:pPr marL="0" indent="0" fontAlgn="auto">
              <a:spcAft>
                <a:spcPts val="0"/>
              </a:spcAft>
              <a:buFont typeface="Wingdings 3" charset="2"/>
              <a:buNone/>
              <a:defRPr/>
            </a:pPr>
            <a:r>
              <a:rPr lang="ja-JP" altLang="en-US" dirty="0" smtClean="0"/>
              <a:t>競業避止義務規程の具体例</a:t>
            </a:r>
            <a:endParaRPr lang="en-US" altLang="ja-JP" dirty="0" smtClean="0"/>
          </a:p>
          <a:p>
            <a:pPr marL="0" indent="0" fontAlgn="auto">
              <a:spcAft>
                <a:spcPts val="0"/>
              </a:spcAft>
              <a:buFont typeface="Wingdings 3" charset="2"/>
              <a:buNone/>
              <a:defRPr/>
            </a:pPr>
            <a:r>
              <a:rPr lang="ja-JP" altLang="en-US" dirty="0" smtClean="0"/>
              <a:t>「第●条　社員は，会社に</a:t>
            </a:r>
            <a:r>
              <a:rPr lang="ja-JP" altLang="en-US" dirty="0" smtClean="0">
                <a:solidFill>
                  <a:srgbClr val="FF0000"/>
                </a:solidFill>
              </a:rPr>
              <a:t>在職中</a:t>
            </a:r>
            <a:r>
              <a:rPr lang="ja-JP" altLang="en-US" dirty="0" smtClean="0"/>
              <a:t>，会社の許可なく，同業他社に就業し，または自ら会社の業務と競業関係となる競業行為を行ってはならない。</a:t>
            </a:r>
            <a:endParaRPr lang="en-US" altLang="ja-JP" dirty="0" smtClean="0"/>
          </a:p>
          <a:p>
            <a:pPr marL="0" indent="0" fontAlgn="auto">
              <a:spcAft>
                <a:spcPts val="0"/>
              </a:spcAft>
              <a:buFont typeface="Wingdings 3" charset="2"/>
              <a:buNone/>
              <a:defRPr/>
            </a:pPr>
            <a:r>
              <a:rPr lang="ja-JP" altLang="en-US" dirty="0" smtClean="0"/>
              <a:t>２　社員は，</a:t>
            </a:r>
            <a:r>
              <a:rPr lang="ja-JP" altLang="en-US" dirty="0" smtClean="0">
                <a:solidFill>
                  <a:srgbClr val="FF0000"/>
                </a:solidFill>
              </a:rPr>
              <a:t>退職後１年間</a:t>
            </a:r>
            <a:r>
              <a:rPr lang="ja-JP" altLang="en-US" dirty="0" smtClean="0"/>
              <a:t>，</a:t>
            </a:r>
            <a:r>
              <a:rPr lang="ja-JP" altLang="en-US" dirty="0" smtClean="0">
                <a:solidFill>
                  <a:srgbClr val="FF0000"/>
                </a:solidFill>
              </a:rPr>
              <a:t>●●地域において</a:t>
            </a:r>
            <a:r>
              <a:rPr lang="ja-JP" altLang="en-US" dirty="0" smtClean="0"/>
              <a:t>，会社の事業と競合する事業のうち，社員が担当した事業を，自ら直接もしくは間接に行い，または競業事業を行う法人との間で労働契約，委任契約もしくはこれに準ずる契約を締結してはならない。」</a:t>
            </a:r>
            <a:endParaRPr lang="en-US" altLang="ja-JP" dirty="0" smtClean="0"/>
          </a:p>
          <a:p>
            <a:pPr marL="0" indent="0" fontAlgn="auto">
              <a:spcAft>
                <a:spcPts val="0"/>
              </a:spcAft>
              <a:buFont typeface="Wingdings 3" charset="2"/>
              <a:buNone/>
              <a:defRPr/>
            </a:pPr>
            <a:endParaRPr lang="en-US" altLang="ja-JP" dirty="0"/>
          </a:p>
          <a:p>
            <a:pPr marL="0" indent="0" fontAlgn="auto">
              <a:spcAft>
                <a:spcPts val="0"/>
              </a:spcAft>
              <a:buFont typeface="Wingdings 3" charset="2"/>
              <a:buNone/>
              <a:defRPr/>
            </a:pPr>
            <a:r>
              <a:rPr lang="ja-JP" altLang="en-US" dirty="0" smtClean="0"/>
              <a:t>　就業規則では，一般的に規定しつつ，</a:t>
            </a:r>
            <a:r>
              <a:rPr lang="ja-JP" altLang="en-US" dirty="0" smtClean="0">
                <a:solidFill>
                  <a:srgbClr val="FF0000"/>
                </a:solidFill>
              </a:rPr>
              <a:t>職業上の地位に応じて別途誓約書をもらっておく</a:t>
            </a:r>
            <a:endParaRPr lang="en-US" altLang="ja-JP" dirty="0" smtClean="0">
              <a:solidFill>
                <a:srgbClr val="FF0000"/>
              </a:solidFill>
            </a:endParaRPr>
          </a:p>
          <a:p>
            <a:pPr marL="0" indent="0" fontAlgn="auto">
              <a:spcAft>
                <a:spcPts val="0"/>
              </a:spcAft>
              <a:buFont typeface="Wingdings 3" charset="2"/>
              <a:buNone/>
              <a:defRPr/>
            </a:pPr>
            <a:endParaRPr lang="en-US" altLang="ja-JP" dirty="0">
              <a:solidFill>
                <a:schemeClr val="tx1">
                  <a:lumMod val="75000"/>
                  <a:lumOff val="25000"/>
                </a:schemeClr>
              </a:solidFill>
            </a:endParaRPr>
          </a:p>
          <a:p>
            <a:pPr marL="0" indent="0" fontAlgn="auto">
              <a:spcAft>
                <a:spcPts val="0"/>
              </a:spcAft>
              <a:buFont typeface="Wingdings 3" charset="2"/>
              <a:buNone/>
              <a:defRPr/>
            </a:pPr>
            <a:endParaRPr lang="en-US" altLang="ja-JP" dirty="0" smtClean="0">
              <a:solidFill>
                <a:schemeClr val="tx1">
                  <a:lumMod val="75000"/>
                  <a:lumOff val="25000"/>
                </a:schemeClr>
              </a:solidFill>
            </a:endParaRPr>
          </a:p>
          <a:p>
            <a:pPr marL="0" indent="0" fontAlgn="auto">
              <a:spcAft>
                <a:spcPts val="0"/>
              </a:spcAft>
              <a:buFont typeface="Wingdings 3" charset="2"/>
              <a:buNone/>
              <a:defRPr/>
            </a:pPr>
            <a:endParaRPr lang="ja-JP" altLang="en-US" dirty="0">
              <a:solidFill>
                <a:schemeClr val="tx1">
                  <a:lumMod val="75000"/>
                  <a:lumOff val="25000"/>
                </a:schemeClr>
              </a:solidFill>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49410" y="3887949"/>
            <a:ext cx="2012950" cy="14430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8160464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タイトル 1"/>
          <p:cNvSpPr>
            <a:spLocks noGrp="1"/>
          </p:cNvSpPr>
          <p:nvPr>
            <p:ph type="title"/>
          </p:nvPr>
        </p:nvSpPr>
        <p:spPr>
          <a:xfrm>
            <a:off x="627063" y="644525"/>
            <a:ext cx="8596312" cy="1320800"/>
          </a:xfrm>
        </p:spPr>
        <p:txBody>
          <a:bodyPr/>
          <a:lstStyle/>
          <a:p>
            <a:r>
              <a:rPr lang="ja-JP" altLang="en-US" dirty="0" smtClean="0">
                <a:cs typeface="メイリオ" pitchFamily="50" charset="-128"/>
              </a:rPr>
              <a:t>就業規則の活用</a:t>
            </a:r>
            <a:r>
              <a:rPr lang="en-US" altLang="ja-JP" dirty="0" smtClean="0">
                <a:cs typeface="メイリオ" pitchFamily="50" charset="-128"/>
              </a:rPr>
              <a:t/>
            </a:r>
            <a:br>
              <a:rPr lang="en-US" altLang="ja-JP" dirty="0" smtClean="0">
                <a:cs typeface="メイリオ" pitchFamily="50" charset="-128"/>
              </a:rPr>
            </a:br>
            <a:r>
              <a:rPr lang="ja-JP" altLang="en-US" dirty="0" smtClean="0">
                <a:cs typeface="メイリオ" pitchFamily="50" charset="-128"/>
              </a:rPr>
              <a:t>～情報漏洩の防止～</a:t>
            </a:r>
          </a:p>
        </p:txBody>
      </p:sp>
      <p:sp>
        <p:nvSpPr>
          <p:cNvPr id="15363" name="コンテンツ プレースホルダー 2"/>
          <p:cNvSpPr>
            <a:spLocks noGrp="1"/>
          </p:cNvSpPr>
          <p:nvPr>
            <p:ph idx="1"/>
          </p:nvPr>
        </p:nvSpPr>
        <p:spPr>
          <a:xfrm>
            <a:off x="661988" y="2119313"/>
            <a:ext cx="8596312" cy="3881437"/>
          </a:xfrm>
        </p:spPr>
        <p:txBody>
          <a:bodyPr/>
          <a:lstStyle/>
          <a:p>
            <a:pPr marL="0" indent="0">
              <a:buFont typeface="Wingdings 3" pitchFamily="18" charset="2"/>
              <a:buNone/>
            </a:pPr>
            <a:r>
              <a:rPr lang="ja-JP" altLang="en-US" smtClean="0">
                <a:cs typeface="メイリオ" pitchFamily="50" charset="-128"/>
              </a:rPr>
              <a:t>秘密保持義務規程の策定</a:t>
            </a:r>
            <a:endParaRPr lang="en-US" altLang="ja-JP" smtClean="0">
              <a:cs typeface="メイリオ" pitchFamily="50" charset="-128"/>
            </a:endParaRPr>
          </a:p>
          <a:p>
            <a:pPr marL="0" indent="0">
              <a:buFont typeface="Wingdings 3" pitchFamily="18" charset="2"/>
              <a:buNone/>
            </a:pPr>
            <a:endParaRPr lang="en-US" altLang="ja-JP" smtClean="0">
              <a:cs typeface="メイリオ" pitchFamily="50" charset="-128"/>
            </a:endParaRPr>
          </a:p>
          <a:p>
            <a:pPr marL="0" indent="0">
              <a:buFont typeface="Wingdings 3" pitchFamily="18" charset="2"/>
              <a:buNone/>
            </a:pPr>
            <a:r>
              <a:rPr lang="ja-JP" altLang="en-US" smtClean="0">
                <a:cs typeface="メイリオ" pitchFamily="50" charset="-128"/>
              </a:rPr>
              <a:t>　労働者は，労働契約の存続中は，その付随義務の一種として，使用者としての営業上の秘密を保持すべき義務を負っている。</a:t>
            </a:r>
            <a:endParaRPr lang="en-US" altLang="ja-JP" smtClean="0">
              <a:cs typeface="メイリオ" pitchFamily="50" charset="-128"/>
            </a:endParaRPr>
          </a:p>
          <a:p>
            <a:pPr marL="0" indent="0">
              <a:buFont typeface="Wingdings 3" pitchFamily="18" charset="2"/>
              <a:buNone/>
            </a:pPr>
            <a:r>
              <a:rPr lang="ja-JP" altLang="en-US" smtClean="0">
                <a:cs typeface="メイリオ" pitchFamily="50" charset="-128"/>
              </a:rPr>
              <a:t>　他方，労働関係終了後は，</a:t>
            </a:r>
            <a:r>
              <a:rPr lang="ja-JP" altLang="en-US" smtClean="0">
                <a:solidFill>
                  <a:srgbClr val="FF0000"/>
                </a:solidFill>
                <a:cs typeface="メイリオ" pitchFamily="50" charset="-128"/>
              </a:rPr>
              <a:t>信義則上義務を負っているという見解と労働契約関係終了に伴って終了するという見解に別れている。</a:t>
            </a:r>
            <a:endParaRPr lang="en-US" altLang="ja-JP" smtClean="0">
              <a:solidFill>
                <a:srgbClr val="FF0000"/>
              </a:solidFill>
              <a:cs typeface="メイリオ" pitchFamily="50" charset="-128"/>
            </a:endParaRPr>
          </a:p>
          <a:p>
            <a:pPr marL="0" indent="0">
              <a:buFont typeface="Wingdings 3" pitchFamily="18" charset="2"/>
              <a:buNone/>
            </a:pPr>
            <a:r>
              <a:rPr lang="ja-JP" altLang="en-US" smtClean="0">
                <a:cs typeface="メイリオ" pitchFamily="50" charset="-128"/>
              </a:rPr>
              <a:t>　　　　　　　</a:t>
            </a:r>
            <a:endParaRPr lang="en-US" altLang="ja-JP" smtClean="0">
              <a:cs typeface="メイリオ" pitchFamily="50" charset="-128"/>
            </a:endParaRPr>
          </a:p>
          <a:p>
            <a:pPr marL="0" indent="0">
              <a:buFont typeface="Wingdings 3" pitchFamily="18" charset="2"/>
              <a:buNone/>
            </a:pPr>
            <a:endParaRPr lang="en-US" altLang="ja-JP" smtClean="0">
              <a:cs typeface="メイリオ" pitchFamily="50" charset="-128"/>
            </a:endParaRPr>
          </a:p>
          <a:p>
            <a:pPr marL="0" indent="0" algn="ctr">
              <a:buFont typeface="Wingdings 3" pitchFamily="18" charset="2"/>
              <a:buNone/>
            </a:pPr>
            <a:r>
              <a:rPr lang="ja-JP" altLang="en-US" sz="2400" smtClean="0">
                <a:cs typeface="メイリオ" pitchFamily="50" charset="-128"/>
              </a:rPr>
              <a:t>　就業規則に規定する必要性が高い</a:t>
            </a:r>
          </a:p>
        </p:txBody>
      </p:sp>
      <p:sp>
        <p:nvSpPr>
          <p:cNvPr id="4" name="下矢印 3"/>
          <p:cNvSpPr/>
          <p:nvPr/>
        </p:nvSpPr>
        <p:spPr>
          <a:xfrm>
            <a:off x="3970338" y="4375150"/>
            <a:ext cx="2095500" cy="417513"/>
          </a:xfrm>
          <a:prstGeom prst="down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solidFill>
                <a:srgbClr val="FF0000"/>
              </a:solidFill>
            </a:endParaRPr>
          </a:p>
        </p:txBody>
      </p:sp>
      <p:pic>
        <p:nvPicPr>
          <p:cNvPr id="1536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550" y="4583113"/>
            <a:ext cx="2114550" cy="18113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7155215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タイトル 1"/>
          <p:cNvSpPr>
            <a:spLocks noGrp="1"/>
          </p:cNvSpPr>
          <p:nvPr>
            <p:ph type="title"/>
          </p:nvPr>
        </p:nvSpPr>
        <p:spPr/>
        <p:txBody>
          <a:bodyPr/>
          <a:lstStyle/>
          <a:p>
            <a:r>
              <a:rPr lang="ja-JP" altLang="en-US" dirty="0" smtClean="0">
                <a:cs typeface="メイリオ" pitchFamily="50" charset="-128"/>
              </a:rPr>
              <a:t>就業規則の活用</a:t>
            </a:r>
            <a:r>
              <a:rPr lang="en-US" altLang="ja-JP" dirty="0" smtClean="0">
                <a:cs typeface="メイリオ" pitchFamily="50" charset="-128"/>
              </a:rPr>
              <a:t/>
            </a:r>
            <a:br>
              <a:rPr lang="en-US" altLang="ja-JP" dirty="0" smtClean="0">
                <a:cs typeface="メイリオ" pitchFamily="50" charset="-128"/>
              </a:rPr>
            </a:br>
            <a:r>
              <a:rPr lang="ja-JP" altLang="en-US" dirty="0" smtClean="0">
                <a:cs typeface="メイリオ" pitchFamily="50" charset="-128"/>
              </a:rPr>
              <a:t>～情報漏洩の防止～</a:t>
            </a:r>
          </a:p>
        </p:txBody>
      </p:sp>
      <p:sp>
        <p:nvSpPr>
          <p:cNvPr id="3" name="コンテンツ プレースホルダー 2"/>
          <p:cNvSpPr>
            <a:spLocks noGrp="1"/>
          </p:cNvSpPr>
          <p:nvPr>
            <p:ph idx="1"/>
          </p:nvPr>
        </p:nvSpPr>
        <p:spPr>
          <a:xfrm>
            <a:off x="677863" y="2160588"/>
            <a:ext cx="8596312" cy="4437062"/>
          </a:xfrm>
        </p:spPr>
        <p:txBody>
          <a:bodyPr rtlCol="0">
            <a:normAutofit fontScale="92500" lnSpcReduction="10000"/>
          </a:bodyPr>
          <a:lstStyle/>
          <a:p>
            <a:pPr marL="0" indent="0" fontAlgn="auto">
              <a:spcAft>
                <a:spcPts val="0"/>
              </a:spcAft>
              <a:buFont typeface="Wingdings 3" charset="2"/>
              <a:buNone/>
              <a:defRPr/>
            </a:pPr>
            <a:r>
              <a:rPr lang="ja-JP" altLang="en-US" dirty="0">
                <a:solidFill>
                  <a:schemeClr val="tx1">
                    <a:lumMod val="75000"/>
                    <a:lumOff val="25000"/>
                  </a:schemeClr>
                </a:solidFill>
              </a:rPr>
              <a:t>秘密</a:t>
            </a:r>
            <a:r>
              <a:rPr lang="ja-JP" altLang="en-US" dirty="0" smtClean="0">
                <a:solidFill>
                  <a:schemeClr val="tx1">
                    <a:lumMod val="75000"/>
                    <a:lumOff val="25000"/>
                  </a:schemeClr>
                </a:solidFill>
              </a:rPr>
              <a:t>保持義務規程の具体例</a:t>
            </a:r>
            <a:endParaRPr lang="en-US" altLang="ja-JP" dirty="0" smtClean="0">
              <a:solidFill>
                <a:schemeClr val="tx1">
                  <a:lumMod val="75000"/>
                  <a:lumOff val="25000"/>
                </a:schemeClr>
              </a:solidFill>
            </a:endParaRPr>
          </a:p>
          <a:p>
            <a:pPr marL="0" indent="0" fontAlgn="auto">
              <a:spcAft>
                <a:spcPts val="0"/>
              </a:spcAft>
              <a:buFont typeface="Wingdings 3" charset="2"/>
              <a:buNone/>
              <a:defRPr/>
            </a:pPr>
            <a:r>
              <a:rPr lang="ja-JP" altLang="en-US" dirty="0" smtClean="0">
                <a:solidFill>
                  <a:schemeClr val="tx1">
                    <a:lumMod val="75000"/>
                    <a:lumOff val="25000"/>
                  </a:schemeClr>
                </a:solidFill>
              </a:rPr>
              <a:t>「</a:t>
            </a:r>
            <a:r>
              <a:rPr lang="ja-JP" altLang="en-US" dirty="0">
                <a:solidFill>
                  <a:schemeClr val="tx1">
                    <a:lumMod val="75000"/>
                    <a:lumOff val="25000"/>
                  </a:schemeClr>
                </a:solidFill>
              </a:rPr>
              <a:t>就業規則第●条</a:t>
            </a:r>
            <a:endParaRPr lang="en-US" altLang="ja-JP" dirty="0">
              <a:solidFill>
                <a:schemeClr val="tx1">
                  <a:lumMod val="75000"/>
                  <a:lumOff val="25000"/>
                </a:schemeClr>
              </a:solidFill>
            </a:endParaRPr>
          </a:p>
          <a:p>
            <a:pPr marL="0" indent="0" fontAlgn="auto">
              <a:spcAft>
                <a:spcPts val="0"/>
              </a:spcAft>
              <a:buFont typeface="Wingdings 3" charset="2"/>
              <a:buNone/>
              <a:defRPr/>
            </a:pPr>
            <a:r>
              <a:rPr lang="ja-JP" altLang="en-US" dirty="0">
                <a:solidFill>
                  <a:schemeClr val="tx1">
                    <a:lumMod val="75000"/>
                    <a:lumOff val="25000"/>
                  </a:schemeClr>
                </a:solidFill>
              </a:rPr>
              <a:t>　</a:t>
            </a:r>
            <a:r>
              <a:rPr lang="ja-JP" altLang="en-US" dirty="0" smtClean="0">
                <a:solidFill>
                  <a:schemeClr val="tx1">
                    <a:lumMod val="75000"/>
                    <a:lumOff val="25000"/>
                  </a:schemeClr>
                </a:solidFill>
              </a:rPr>
              <a:t>社員は，在職中および</a:t>
            </a:r>
            <a:r>
              <a:rPr lang="ja-JP" altLang="en-US" dirty="0" smtClean="0">
                <a:solidFill>
                  <a:srgbClr val="FF0000"/>
                </a:solidFill>
              </a:rPr>
              <a:t>退職後において</a:t>
            </a:r>
            <a:r>
              <a:rPr lang="ja-JP" altLang="en-US" dirty="0" smtClean="0">
                <a:solidFill>
                  <a:schemeClr val="tx1">
                    <a:lumMod val="75000"/>
                    <a:lumOff val="25000"/>
                  </a:schemeClr>
                </a:solidFill>
              </a:rPr>
              <a:t>，以下の秘密情報につき，厳に秘密として保持し，会社の事前の許可なく，いかなる方法をもってしても，開示，漏洩または使用してはならない</a:t>
            </a:r>
            <a:endParaRPr lang="en-US" altLang="ja-JP" dirty="0" smtClean="0">
              <a:solidFill>
                <a:schemeClr val="tx1">
                  <a:lumMod val="75000"/>
                  <a:lumOff val="25000"/>
                </a:schemeClr>
              </a:solidFill>
            </a:endParaRPr>
          </a:p>
          <a:p>
            <a:pPr marL="0" indent="0" fontAlgn="auto">
              <a:spcAft>
                <a:spcPts val="0"/>
              </a:spcAft>
              <a:buFont typeface="Wingdings 3" charset="2"/>
              <a:buNone/>
              <a:defRPr/>
            </a:pPr>
            <a:r>
              <a:rPr lang="ja-JP" altLang="en-US" dirty="0">
                <a:solidFill>
                  <a:schemeClr val="tx1">
                    <a:lumMod val="75000"/>
                    <a:lumOff val="25000"/>
                  </a:schemeClr>
                </a:solidFill>
              </a:rPr>
              <a:t>　</a:t>
            </a:r>
            <a:r>
              <a:rPr lang="ja-JP" altLang="en-US" dirty="0" smtClean="0">
                <a:solidFill>
                  <a:schemeClr val="tx1">
                    <a:lumMod val="75000"/>
                    <a:lumOff val="25000"/>
                  </a:schemeClr>
                </a:solidFill>
              </a:rPr>
              <a:t>①　</a:t>
            </a:r>
            <a:r>
              <a:rPr lang="en-US" altLang="ja-JP" dirty="0" smtClean="0">
                <a:solidFill>
                  <a:schemeClr val="tx1">
                    <a:lumMod val="75000"/>
                    <a:lumOff val="25000"/>
                  </a:schemeClr>
                </a:solidFill>
              </a:rPr>
              <a:t>…</a:t>
            </a:r>
          </a:p>
          <a:p>
            <a:pPr marL="0" indent="0" fontAlgn="auto">
              <a:spcAft>
                <a:spcPts val="0"/>
              </a:spcAft>
              <a:buFont typeface="Wingdings 3" charset="2"/>
              <a:buNone/>
              <a:defRPr/>
            </a:pPr>
            <a:r>
              <a:rPr lang="ja-JP" altLang="en-US" dirty="0">
                <a:solidFill>
                  <a:schemeClr val="tx1">
                    <a:lumMod val="75000"/>
                    <a:lumOff val="25000"/>
                  </a:schemeClr>
                </a:solidFill>
              </a:rPr>
              <a:t>　</a:t>
            </a:r>
            <a:r>
              <a:rPr lang="ja-JP" altLang="en-US" dirty="0" smtClean="0">
                <a:solidFill>
                  <a:schemeClr val="tx1">
                    <a:lumMod val="75000"/>
                    <a:lumOff val="25000"/>
                  </a:schemeClr>
                </a:solidFill>
              </a:rPr>
              <a:t>②　財務・経営に関する事項</a:t>
            </a:r>
            <a:endParaRPr lang="en-US" altLang="ja-JP" dirty="0" smtClean="0">
              <a:solidFill>
                <a:schemeClr val="tx1">
                  <a:lumMod val="75000"/>
                  <a:lumOff val="25000"/>
                </a:schemeClr>
              </a:solidFill>
            </a:endParaRPr>
          </a:p>
          <a:p>
            <a:pPr marL="0" indent="0" fontAlgn="auto">
              <a:spcAft>
                <a:spcPts val="0"/>
              </a:spcAft>
              <a:buFont typeface="Wingdings 3" charset="2"/>
              <a:buNone/>
              <a:defRPr/>
            </a:pPr>
            <a:r>
              <a:rPr lang="ja-JP" altLang="en-US" dirty="0">
                <a:solidFill>
                  <a:schemeClr val="tx1">
                    <a:lumMod val="75000"/>
                    <a:lumOff val="25000"/>
                  </a:schemeClr>
                </a:solidFill>
              </a:rPr>
              <a:t>　</a:t>
            </a:r>
            <a:r>
              <a:rPr lang="ja-JP" altLang="en-US" dirty="0" smtClean="0">
                <a:solidFill>
                  <a:schemeClr val="tx1">
                    <a:lumMod val="75000"/>
                    <a:lumOff val="25000"/>
                  </a:schemeClr>
                </a:solidFill>
              </a:rPr>
              <a:t>③　顧客情報に関する事項</a:t>
            </a:r>
            <a:endParaRPr lang="en-US" altLang="ja-JP" dirty="0" smtClean="0">
              <a:solidFill>
                <a:schemeClr val="tx1">
                  <a:lumMod val="75000"/>
                  <a:lumOff val="25000"/>
                </a:schemeClr>
              </a:solidFill>
            </a:endParaRPr>
          </a:p>
          <a:p>
            <a:pPr marL="0" indent="0" fontAlgn="auto">
              <a:spcAft>
                <a:spcPts val="0"/>
              </a:spcAft>
              <a:buFont typeface="Wingdings 3" charset="2"/>
              <a:buNone/>
              <a:defRPr/>
            </a:pPr>
            <a:r>
              <a:rPr lang="ja-JP" altLang="en-US" dirty="0">
                <a:solidFill>
                  <a:schemeClr val="tx1">
                    <a:lumMod val="75000"/>
                    <a:lumOff val="25000"/>
                  </a:schemeClr>
                </a:solidFill>
              </a:rPr>
              <a:t>　</a:t>
            </a:r>
            <a:r>
              <a:rPr lang="ja-JP" altLang="en-US" dirty="0" smtClean="0">
                <a:solidFill>
                  <a:schemeClr val="tx1">
                    <a:lumMod val="75000"/>
                    <a:lumOff val="25000"/>
                  </a:schemeClr>
                </a:solidFill>
              </a:rPr>
              <a:t>④　人事管理に関する事項</a:t>
            </a:r>
            <a:endParaRPr lang="en-US" altLang="ja-JP" dirty="0" smtClean="0">
              <a:solidFill>
                <a:schemeClr val="tx1">
                  <a:lumMod val="75000"/>
                  <a:lumOff val="25000"/>
                </a:schemeClr>
              </a:solidFill>
            </a:endParaRPr>
          </a:p>
          <a:p>
            <a:pPr marL="0" indent="0" fontAlgn="auto">
              <a:spcAft>
                <a:spcPts val="0"/>
              </a:spcAft>
              <a:buFont typeface="Wingdings 3" charset="2"/>
              <a:buNone/>
              <a:defRPr/>
            </a:pPr>
            <a:r>
              <a:rPr lang="ja-JP" altLang="en-US" dirty="0">
                <a:solidFill>
                  <a:schemeClr val="tx1">
                    <a:lumMod val="75000"/>
                    <a:lumOff val="25000"/>
                  </a:schemeClr>
                </a:solidFill>
              </a:rPr>
              <a:t>　</a:t>
            </a:r>
            <a:r>
              <a:rPr lang="ja-JP" altLang="en-US" dirty="0" smtClean="0">
                <a:solidFill>
                  <a:schemeClr val="tx1">
                    <a:lumMod val="75000"/>
                    <a:lumOff val="25000"/>
                  </a:schemeClr>
                </a:solidFill>
              </a:rPr>
              <a:t>⑤　</a:t>
            </a:r>
            <a:r>
              <a:rPr lang="en-US" altLang="ja-JP" dirty="0" smtClean="0">
                <a:solidFill>
                  <a:schemeClr val="tx1">
                    <a:lumMod val="75000"/>
                    <a:lumOff val="25000"/>
                  </a:schemeClr>
                </a:solidFill>
              </a:rPr>
              <a:t>…</a:t>
            </a:r>
            <a:r>
              <a:rPr lang="ja-JP" altLang="en-US" dirty="0" smtClean="0">
                <a:solidFill>
                  <a:schemeClr val="tx1">
                    <a:lumMod val="75000"/>
                    <a:lumOff val="25000"/>
                  </a:schemeClr>
                </a:solidFill>
              </a:rPr>
              <a:t>　　　　　　　　　　　　　　」</a:t>
            </a:r>
            <a:endParaRPr lang="en-US" altLang="ja-JP" dirty="0" smtClean="0">
              <a:solidFill>
                <a:schemeClr val="tx1">
                  <a:lumMod val="75000"/>
                  <a:lumOff val="25000"/>
                </a:schemeClr>
              </a:solidFill>
            </a:endParaRPr>
          </a:p>
          <a:p>
            <a:pPr marL="0" indent="0" fontAlgn="auto">
              <a:spcAft>
                <a:spcPts val="0"/>
              </a:spcAft>
              <a:buFont typeface="Wingdings 3" charset="2"/>
              <a:buNone/>
              <a:defRPr/>
            </a:pPr>
            <a:r>
              <a:rPr lang="ja-JP" altLang="en-US" dirty="0">
                <a:solidFill>
                  <a:schemeClr val="tx1">
                    <a:lumMod val="75000"/>
                    <a:lumOff val="25000"/>
                  </a:schemeClr>
                </a:solidFill>
              </a:rPr>
              <a:t>　</a:t>
            </a:r>
            <a:endParaRPr lang="en-US" altLang="ja-JP" dirty="0" smtClean="0">
              <a:solidFill>
                <a:schemeClr val="tx1">
                  <a:lumMod val="75000"/>
                  <a:lumOff val="25000"/>
                </a:schemeClr>
              </a:solidFill>
            </a:endParaRPr>
          </a:p>
          <a:p>
            <a:pPr marL="0" indent="0" fontAlgn="auto">
              <a:spcAft>
                <a:spcPts val="0"/>
              </a:spcAft>
              <a:buFont typeface="Wingdings 3" charset="2"/>
              <a:buNone/>
              <a:defRPr/>
            </a:pPr>
            <a:r>
              <a:rPr lang="ja-JP" altLang="en-US" dirty="0" smtClean="0">
                <a:solidFill>
                  <a:schemeClr val="tx1">
                    <a:lumMod val="75000"/>
                    <a:lumOff val="25000"/>
                  </a:schemeClr>
                </a:solidFill>
              </a:rPr>
              <a:t>　就業</a:t>
            </a:r>
            <a:r>
              <a:rPr lang="ja-JP" altLang="en-US" dirty="0">
                <a:solidFill>
                  <a:schemeClr val="tx1">
                    <a:lumMod val="75000"/>
                    <a:lumOff val="25000"/>
                  </a:schemeClr>
                </a:solidFill>
              </a:rPr>
              <a:t>規則に規定するだけではなく，</a:t>
            </a:r>
            <a:r>
              <a:rPr lang="ja-JP" altLang="en-US" dirty="0">
                <a:solidFill>
                  <a:srgbClr val="FF0000"/>
                </a:solidFill>
              </a:rPr>
              <a:t>採用</a:t>
            </a:r>
            <a:r>
              <a:rPr lang="ja-JP" altLang="en-US" dirty="0" smtClean="0">
                <a:solidFill>
                  <a:srgbClr val="FF0000"/>
                </a:solidFill>
              </a:rPr>
              <a:t>時，管理職登用時，退職時の各段階で秘密保持の誓約書をもらうことも重要</a:t>
            </a:r>
            <a:r>
              <a:rPr lang="ja-JP" altLang="en-US" dirty="0">
                <a:solidFill>
                  <a:schemeClr val="tx1">
                    <a:lumMod val="75000"/>
                    <a:lumOff val="25000"/>
                  </a:schemeClr>
                </a:solidFill>
              </a:rPr>
              <a:t>　　　　　　　　　　　　</a:t>
            </a:r>
            <a:endParaRPr lang="en-US" altLang="ja-JP" dirty="0">
              <a:solidFill>
                <a:schemeClr val="tx1">
                  <a:lumMod val="75000"/>
                  <a:lumOff val="25000"/>
                </a:schemeClr>
              </a:solidFill>
            </a:endParaRPr>
          </a:p>
          <a:p>
            <a:pPr marL="0" indent="0" fontAlgn="auto">
              <a:spcAft>
                <a:spcPts val="0"/>
              </a:spcAft>
              <a:buFont typeface="Wingdings 3" charset="2"/>
              <a:buNone/>
              <a:defRPr/>
            </a:pPr>
            <a:endParaRPr lang="en-US" altLang="ja-JP" dirty="0" smtClean="0">
              <a:solidFill>
                <a:schemeClr val="tx1">
                  <a:lumMod val="75000"/>
                  <a:lumOff val="25000"/>
                </a:schemeClr>
              </a:solidFill>
            </a:endParaRPr>
          </a:p>
          <a:p>
            <a:pPr marL="0" indent="0" fontAlgn="auto">
              <a:spcAft>
                <a:spcPts val="0"/>
              </a:spcAft>
              <a:buFont typeface="Wingdings 3" charset="2"/>
              <a:buNone/>
              <a:defRPr/>
            </a:pPr>
            <a:endParaRPr lang="en-US" altLang="ja-JP" dirty="0">
              <a:solidFill>
                <a:schemeClr val="tx1">
                  <a:lumMod val="75000"/>
                  <a:lumOff val="25000"/>
                </a:schemeClr>
              </a:solidFill>
            </a:endParaRPr>
          </a:p>
          <a:p>
            <a:pPr marL="0" indent="0" fontAlgn="auto">
              <a:spcAft>
                <a:spcPts val="0"/>
              </a:spcAft>
              <a:buFont typeface="Wingdings 3" charset="2"/>
              <a:buNone/>
              <a:defRPr/>
            </a:pPr>
            <a:endParaRPr lang="en-US" altLang="ja-JP" dirty="0" smtClean="0">
              <a:solidFill>
                <a:schemeClr val="tx1">
                  <a:lumMod val="75000"/>
                  <a:lumOff val="25000"/>
                </a:schemeClr>
              </a:solidFill>
            </a:endParaRPr>
          </a:p>
          <a:p>
            <a:pPr marL="0" indent="0" fontAlgn="auto">
              <a:spcAft>
                <a:spcPts val="0"/>
              </a:spcAft>
              <a:buFont typeface="Wingdings 3" charset="2"/>
              <a:buNone/>
              <a:defRPr/>
            </a:pPr>
            <a:endParaRPr lang="en-US" altLang="ja-JP" dirty="0">
              <a:solidFill>
                <a:schemeClr val="tx1">
                  <a:lumMod val="75000"/>
                  <a:lumOff val="25000"/>
                </a:schemeClr>
              </a:solidFill>
            </a:endParaRPr>
          </a:p>
          <a:p>
            <a:pPr marL="0" indent="0" fontAlgn="auto">
              <a:spcAft>
                <a:spcPts val="0"/>
              </a:spcAft>
              <a:buFont typeface="Wingdings 3" charset="2"/>
              <a:buNone/>
              <a:defRPr/>
            </a:pPr>
            <a:endParaRPr lang="en-US" altLang="ja-JP" dirty="0" smtClean="0">
              <a:solidFill>
                <a:schemeClr val="tx1">
                  <a:lumMod val="75000"/>
                  <a:lumOff val="25000"/>
                </a:schemeClr>
              </a:solidFill>
            </a:endParaRPr>
          </a:p>
          <a:p>
            <a:pPr marL="0" indent="0" fontAlgn="auto">
              <a:spcAft>
                <a:spcPts val="0"/>
              </a:spcAft>
              <a:buFont typeface="Wingdings 3" charset="2"/>
              <a:buNone/>
              <a:defRPr/>
            </a:pPr>
            <a:endParaRPr lang="ja-JP" altLang="en-US" dirty="0">
              <a:solidFill>
                <a:schemeClr val="tx1">
                  <a:lumMod val="75000"/>
                  <a:lumOff val="25000"/>
                </a:schemeClr>
              </a:solidFill>
            </a:endParaRPr>
          </a:p>
        </p:txBody>
      </p:sp>
      <p:pic>
        <p:nvPicPr>
          <p:cNvPr id="1638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6100" y="4281488"/>
            <a:ext cx="2012950" cy="14430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0297764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タイトル 1"/>
          <p:cNvSpPr>
            <a:spLocks noGrp="1"/>
          </p:cNvSpPr>
          <p:nvPr>
            <p:ph type="title"/>
          </p:nvPr>
        </p:nvSpPr>
        <p:spPr>
          <a:xfrm>
            <a:off x="746782" y="551726"/>
            <a:ext cx="8596668" cy="941408"/>
          </a:xfrm>
        </p:spPr>
        <p:txBody>
          <a:bodyPr>
            <a:normAutofit/>
          </a:bodyPr>
          <a:lstStyle/>
          <a:p>
            <a:r>
              <a:rPr lang="ja-JP" altLang="en-US" dirty="0">
                <a:cs typeface="メイリオ" pitchFamily="50" charset="-128"/>
              </a:rPr>
              <a:t>退職</a:t>
            </a:r>
            <a:r>
              <a:rPr lang="ja-JP" altLang="en-US" dirty="0" smtClean="0">
                <a:cs typeface="メイリオ" pitchFamily="50" charset="-128"/>
              </a:rPr>
              <a:t>金の不支給・減額規程を備える</a:t>
            </a:r>
          </a:p>
        </p:txBody>
      </p:sp>
      <p:sp>
        <p:nvSpPr>
          <p:cNvPr id="3" name="コンテンツ プレースホルダー 2"/>
          <p:cNvSpPr>
            <a:spLocks noGrp="1"/>
          </p:cNvSpPr>
          <p:nvPr>
            <p:ph idx="1"/>
          </p:nvPr>
        </p:nvSpPr>
        <p:spPr>
          <a:xfrm>
            <a:off x="851482" y="1423686"/>
            <a:ext cx="8596312" cy="4873022"/>
          </a:xfrm>
        </p:spPr>
        <p:txBody>
          <a:bodyPr rtlCol="0">
            <a:normAutofit/>
          </a:bodyPr>
          <a:lstStyle/>
          <a:p>
            <a:pPr marL="0" indent="0" fontAlgn="auto">
              <a:spcAft>
                <a:spcPts val="0"/>
              </a:spcAft>
              <a:buFont typeface="Wingdings 3" charset="2"/>
              <a:buNone/>
              <a:defRPr/>
            </a:pPr>
            <a:r>
              <a:rPr lang="ja-JP" altLang="en-US" dirty="0">
                <a:solidFill>
                  <a:schemeClr val="tx1">
                    <a:lumMod val="75000"/>
                    <a:lumOff val="25000"/>
                  </a:schemeClr>
                </a:solidFill>
              </a:rPr>
              <a:t>　　　　　　　　</a:t>
            </a:r>
            <a:endParaRPr lang="en-US" altLang="ja-JP" dirty="0">
              <a:solidFill>
                <a:schemeClr val="tx1">
                  <a:lumMod val="75000"/>
                  <a:lumOff val="25000"/>
                </a:schemeClr>
              </a:solidFill>
            </a:endParaRPr>
          </a:p>
          <a:p>
            <a:pPr marL="0" indent="0" fontAlgn="auto">
              <a:spcAft>
                <a:spcPts val="0"/>
              </a:spcAft>
              <a:buFont typeface="Wingdings 3" charset="2"/>
              <a:buNone/>
              <a:defRPr/>
            </a:pPr>
            <a:endParaRPr lang="en-US" altLang="ja-JP" dirty="0" smtClean="0">
              <a:solidFill>
                <a:schemeClr val="tx1">
                  <a:lumMod val="75000"/>
                  <a:lumOff val="25000"/>
                </a:schemeClr>
              </a:solidFill>
            </a:endParaRPr>
          </a:p>
          <a:p>
            <a:pPr marL="0" indent="0" fontAlgn="auto">
              <a:spcAft>
                <a:spcPts val="0"/>
              </a:spcAft>
              <a:buFont typeface="Wingdings 3" charset="2"/>
              <a:buNone/>
              <a:defRPr/>
            </a:pPr>
            <a:endParaRPr lang="en-US" altLang="ja-JP" dirty="0">
              <a:solidFill>
                <a:schemeClr val="tx1">
                  <a:lumMod val="75000"/>
                  <a:lumOff val="25000"/>
                </a:schemeClr>
              </a:solidFill>
            </a:endParaRPr>
          </a:p>
          <a:p>
            <a:pPr marL="0" indent="0" fontAlgn="auto">
              <a:spcAft>
                <a:spcPts val="0"/>
              </a:spcAft>
              <a:buFont typeface="Wingdings 3" charset="2"/>
              <a:buNone/>
              <a:defRPr/>
            </a:pPr>
            <a:endParaRPr lang="en-US" altLang="ja-JP" dirty="0" smtClean="0">
              <a:solidFill>
                <a:schemeClr val="tx1">
                  <a:lumMod val="75000"/>
                  <a:lumOff val="25000"/>
                </a:schemeClr>
              </a:solidFill>
            </a:endParaRPr>
          </a:p>
          <a:p>
            <a:pPr marL="0" indent="0" fontAlgn="auto">
              <a:spcAft>
                <a:spcPts val="0"/>
              </a:spcAft>
              <a:buFont typeface="Wingdings 3" charset="2"/>
              <a:buNone/>
              <a:defRPr/>
            </a:pPr>
            <a:endParaRPr lang="en-US" altLang="ja-JP" dirty="0">
              <a:solidFill>
                <a:schemeClr val="tx1">
                  <a:lumMod val="75000"/>
                  <a:lumOff val="25000"/>
                </a:schemeClr>
              </a:solidFill>
            </a:endParaRPr>
          </a:p>
          <a:p>
            <a:pPr marL="0" indent="0" fontAlgn="auto">
              <a:spcAft>
                <a:spcPts val="0"/>
              </a:spcAft>
              <a:buFont typeface="Wingdings 3" charset="2"/>
              <a:buNone/>
              <a:defRPr/>
            </a:pPr>
            <a:endParaRPr lang="en-US" altLang="ja-JP" dirty="0" smtClean="0">
              <a:solidFill>
                <a:schemeClr val="tx1">
                  <a:lumMod val="75000"/>
                  <a:lumOff val="25000"/>
                </a:schemeClr>
              </a:solidFill>
            </a:endParaRPr>
          </a:p>
          <a:p>
            <a:pPr marL="0" indent="0" fontAlgn="auto">
              <a:spcAft>
                <a:spcPts val="0"/>
              </a:spcAft>
              <a:buFont typeface="Wingdings 3" charset="2"/>
              <a:buNone/>
              <a:defRPr/>
            </a:pPr>
            <a:endParaRPr lang="ja-JP" altLang="en-US" dirty="0">
              <a:solidFill>
                <a:schemeClr val="tx1">
                  <a:lumMod val="75000"/>
                  <a:lumOff val="25000"/>
                </a:schemeClr>
              </a:solidFill>
            </a:endParaRPr>
          </a:p>
        </p:txBody>
      </p:sp>
      <p:graphicFrame>
        <p:nvGraphicFramePr>
          <p:cNvPr id="4" name="図表 3"/>
          <p:cNvGraphicFramePr/>
          <p:nvPr>
            <p:extLst>
              <p:ext uri="{D42A27DB-BD31-4B8C-83A1-F6EECF244321}">
                <p14:modId xmlns:p14="http://schemas.microsoft.com/office/powerpoint/2010/main" val="2239589460"/>
              </p:ext>
            </p:extLst>
          </p:nvPr>
        </p:nvGraphicFramePr>
        <p:xfrm>
          <a:off x="932405" y="1967697"/>
          <a:ext cx="7609711" cy="37501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2406389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p:cNvSpPr>
            <a:spLocks noGrp="1"/>
          </p:cNvSpPr>
          <p:nvPr>
            <p:ph type="ctrTitle"/>
          </p:nvPr>
        </p:nvSpPr>
        <p:spPr>
          <a:xfrm>
            <a:off x="1506538" y="2405063"/>
            <a:ext cx="9742487" cy="1646237"/>
          </a:xfrm>
        </p:spPr>
        <p:txBody>
          <a:bodyPr/>
          <a:lstStyle/>
          <a:p>
            <a:pPr algn="l"/>
            <a:r>
              <a:rPr lang="ja-JP" altLang="en-US" dirty="0" smtClean="0">
                <a:ln w="0"/>
                <a:solidFill>
                  <a:schemeClr val="tx1"/>
                </a:solidFill>
                <a:effectLst>
                  <a:outerShdw blurRad="38100" dist="19050" dir="2700000" algn="tl" rotWithShape="0">
                    <a:schemeClr val="dk1">
                      <a:alpha val="40000"/>
                    </a:schemeClr>
                  </a:outerShdw>
                </a:effectLst>
                <a:cs typeface="メイリオ" pitchFamily="50" charset="-128"/>
              </a:rPr>
              <a:t>４．まとめ</a:t>
            </a:r>
          </a:p>
        </p:txBody>
      </p:sp>
      <p:sp>
        <p:nvSpPr>
          <p:cNvPr id="3" name="サブタイトル 2"/>
          <p:cNvSpPr>
            <a:spLocks noGrp="1"/>
          </p:cNvSpPr>
          <p:nvPr>
            <p:ph type="subTitle" idx="1"/>
          </p:nvPr>
        </p:nvSpPr>
        <p:spPr>
          <a:xfrm>
            <a:off x="1506538" y="4051300"/>
            <a:ext cx="7767637" cy="1096963"/>
          </a:xfrm>
        </p:spPr>
        <p:txBody>
          <a:bodyPr rtlCol="0">
            <a:normAutofit/>
          </a:bodyPr>
          <a:lstStyle/>
          <a:p>
            <a:pPr fontAlgn="auto">
              <a:spcAft>
                <a:spcPts val="0"/>
              </a:spcAft>
              <a:buFont typeface="Wingdings 3" charset="2"/>
              <a:buNone/>
              <a:defRPr/>
            </a:pPr>
            <a:endParaRPr lang="ja-JP" altLang="en-US" dirty="0"/>
          </a:p>
        </p:txBody>
      </p:sp>
    </p:spTree>
    <p:extLst>
      <p:ext uri="{BB962C8B-B14F-4D97-AF65-F5344CB8AC3E}">
        <p14:creationId xmlns:p14="http://schemas.microsoft.com/office/powerpoint/2010/main" val="348533501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タイトル 1"/>
          <p:cNvSpPr>
            <a:spLocks noGrp="1"/>
          </p:cNvSpPr>
          <p:nvPr>
            <p:ph type="title"/>
          </p:nvPr>
        </p:nvSpPr>
        <p:spPr/>
        <p:txBody>
          <a:bodyPr/>
          <a:lstStyle/>
          <a:p>
            <a:r>
              <a:rPr lang="ja-JP" altLang="en-US" smtClean="0">
                <a:cs typeface="メイリオ" pitchFamily="50" charset="-128"/>
              </a:rPr>
              <a:t>労務問題における弁護士の活用</a:t>
            </a:r>
          </a:p>
        </p:txBody>
      </p:sp>
      <p:sp>
        <p:nvSpPr>
          <p:cNvPr id="3" name="コンテンツ プレースホルダー 2"/>
          <p:cNvSpPr>
            <a:spLocks noGrp="1"/>
          </p:cNvSpPr>
          <p:nvPr>
            <p:ph idx="1"/>
          </p:nvPr>
        </p:nvSpPr>
        <p:spPr>
          <a:xfrm>
            <a:off x="677863" y="1646238"/>
            <a:ext cx="8596312" cy="4705350"/>
          </a:xfrm>
        </p:spPr>
        <p:txBody>
          <a:bodyPr rtlCol="0">
            <a:normAutofit lnSpcReduction="10000"/>
          </a:bodyPr>
          <a:lstStyle/>
          <a:p>
            <a:pPr marL="0" indent="0" fontAlgn="auto">
              <a:spcAft>
                <a:spcPts val="0"/>
              </a:spcAft>
              <a:buFont typeface="Wingdings 3" charset="2"/>
              <a:buNone/>
              <a:defRPr/>
            </a:pPr>
            <a:r>
              <a:rPr lang="ja-JP" altLang="en-US" u="sng" dirty="0" smtClean="0">
                <a:solidFill>
                  <a:srgbClr val="FF0000"/>
                </a:solidFill>
              </a:rPr>
              <a:t>弁護士の強みは？</a:t>
            </a:r>
            <a:endParaRPr lang="en-US" altLang="ja-JP" u="sng" dirty="0" smtClean="0">
              <a:solidFill>
                <a:srgbClr val="FF0000"/>
              </a:solidFill>
            </a:endParaRPr>
          </a:p>
          <a:p>
            <a:pPr marL="0" indent="0" fontAlgn="auto">
              <a:spcAft>
                <a:spcPts val="0"/>
              </a:spcAft>
              <a:buFont typeface="Wingdings 3" charset="2"/>
              <a:buNone/>
              <a:defRPr/>
            </a:pPr>
            <a:r>
              <a:rPr lang="ja-JP" altLang="en-US" dirty="0" smtClean="0">
                <a:solidFill>
                  <a:schemeClr val="tx1">
                    <a:lumMod val="75000"/>
                    <a:lumOff val="25000"/>
                  </a:schemeClr>
                </a:solidFill>
              </a:rPr>
              <a:t>　労働審判・訴訟の代理人となることが可能であり，紛争局面から逆算したアドヴァイスが可能である</a:t>
            </a:r>
            <a:endParaRPr lang="en-US" altLang="ja-JP" dirty="0" smtClean="0">
              <a:solidFill>
                <a:schemeClr val="tx1">
                  <a:lumMod val="75000"/>
                  <a:lumOff val="25000"/>
                </a:schemeClr>
              </a:solidFill>
            </a:endParaRPr>
          </a:p>
          <a:p>
            <a:pPr marL="0" indent="0" fontAlgn="auto">
              <a:spcAft>
                <a:spcPts val="0"/>
              </a:spcAft>
              <a:buFont typeface="Wingdings 3" charset="2"/>
              <a:buNone/>
              <a:defRPr/>
            </a:pPr>
            <a:endParaRPr lang="en-US" altLang="ja-JP" dirty="0" smtClean="0">
              <a:solidFill>
                <a:schemeClr val="tx1">
                  <a:lumMod val="75000"/>
                  <a:lumOff val="25000"/>
                </a:schemeClr>
              </a:solidFill>
            </a:endParaRPr>
          </a:p>
          <a:p>
            <a:pPr marL="0" indent="0" fontAlgn="auto">
              <a:spcAft>
                <a:spcPts val="0"/>
              </a:spcAft>
              <a:buFont typeface="Wingdings 3" charset="2"/>
              <a:buNone/>
              <a:defRPr/>
            </a:pPr>
            <a:r>
              <a:rPr lang="ja-JP" altLang="en-US" u="sng" dirty="0" smtClean="0">
                <a:solidFill>
                  <a:srgbClr val="FF0000"/>
                </a:solidFill>
              </a:rPr>
              <a:t>専門性は？</a:t>
            </a:r>
            <a:endParaRPr lang="en-US" altLang="ja-JP" u="sng" dirty="0" smtClean="0">
              <a:solidFill>
                <a:srgbClr val="FF0000"/>
              </a:solidFill>
            </a:endParaRPr>
          </a:p>
          <a:p>
            <a:pPr marL="0" indent="0" fontAlgn="auto">
              <a:spcAft>
                <a:spcPts val="0"/>
              </a:spcAft>
              <a:buFont typeface="Wingdings 3" charset="2"/>
              <a:buNone/>
              <a:defRPr/>
            </a:pPr>
            <a:r>
              <a:rPr lang="ja-JP" altLang="en-US" dirty="0" smtClean="0">
                <a:solidFill>
                  <a:schemeClr val="tx1">
                    <a:lumMod val="75000"/>
                    <a:lumOff val="25000"/>
                  </a:schemeClr>
                </a:solidFill>
              </a:rPr>
              <a:t>　労働問題を扱う弁護士は比較的多い</a:t>
            </a:r>
            <a:endParaRPr lang="en-US" altLang="ja-JP" dirty="0" smtClean="0">
              <a:solidFill>
                <a:schemeClr val="tx1">
                  <a:lumMod val="75000"/>
                  <a:lumOff val="25000"/>
                </a:schemeClr>
              </a:solidFill>
            </a:endParaRPr>
          </a:p>
          <a:p>
            <a:pPr marL="0" indent="0" fontAlgn="auto">
              <a:spcAft>
                <a:spcPts val="0"/>
              </a:spcAft>
              <a:buFont typeface="Wingdings 3" charset="2"/>
              <a:buNone/>
              <a:defRPr/>
            </a:pPr>
            <a:r>
              <a:rPr lang="ja-JP" altLang="en-US" dirty="0" smtClean="0">
                <a:solidFill>
                  <a:schemeClr val="tx1">
                    <a:lumMod val="75000"/>
                    <a:lumOff val="25000"/>
                  </a:schemeClr>
                </a:solidFill>
              </a:rPr>
              <a:t>　弁護士法人龍馬に関していえば，介護・医療問題に精通</a:t>
            </a:r>
            <a:endParaRPr lang="en-US" altLang="ja-JP" dirty="0" smtClean="0">
              <a:solidFill>
                <a:schemeClr val="tx1">
                  <a:lumMod val="75000"/>
                  <a:lumOff val="25000"/>
                </a:schemeClr>
              </a:solidFill>
            </a:endParaRPr>
          </a:p>
          <a:p>
            <a:pPr marL="0" indent="0" fontAlgn="auto">
              <a:spcAft>
                <a:spcPts val="0"/>
              </a:spcAft>
              <a:buFont typeface="Wingdings 3" charset="2"/>
              <a:buNone/>
              <a:defRPr/>
            </a:pPr>
            <a:r>
              <a:rPr lang="ja-JP" altLang="en-US" dirty="0" smtClean="0">
                <a:solidFill>
                  <a:schemeClr val="tx1">
                    <a:lumMod val="75000"/>
                    <a:lumOff val="25000"/>
                  </a:schemeClr>
                </a:solidFill>
              </a:rPr>
              <a:t>　単なる労務管理のアドヴァイスに止まらない助言（介護事故・成年後見・虐待対応など）も可能としている</a:t>
            </a:r>
            <a:endParaRPr lang="en-US" altLang="ja-JP" dirty="0" smtClean="0">
              <a:solidFill>
                <a:schemeClr val="tx1">
                  <a:lumMod val="75000"/>
                  <a:lumOff val="25000"/>
                </a:schemeClr>
              </a:solidFill>
            </a:endParaRPr>
          </a:p>
          <a:p>
            <a:pPr marL="0" indent="0" fontAlgn="auto">
              <a:spcAft>
                <a:spcPts val="0"/>
              </a:spcAft>
              <a:buFont typeface="Wingdings 3" charset="2"/>
              <a:buNone/>
              <a:defRPr/>
            </a:pPr>
            <a:endParaRPr lang="en-US" altLang="ja-JP" dirty="0">
              <a:solidFill>
                <a:schemeClr val="tx1">
                  <a:lumMod val="75000"/>
                  <a:lumOff val="25000"/>
                </a:schemeClr>
              </a:solidFill>
            </a:endParaRPr>
          </a:p>
          <a:p>
            <a:pPr marL="0" indent="0" fontAlgn="auto">
              <a:spcAft>
                <a:spcPts val="0"/>
              </a:spcAft>
              <a:buFont typeface="Wingdings 3" charset="2"/>
              <a:buNone/>
              <a:defRPr/>
            </a:pPr>
            <a:r>
              <a:rPr lang="ja-JP" altLang="en-US" u="sng" dirty="0" smtClean="0">
                <a:solidFill>
                  <a:srgbClr val="FF0000"/>
                </a:solidFill>
              </a:rPr>
              <a:t>労働者側・使用者側？</a:t>
            </a:r>
            <a:endParaRPr lang="en-US" altLang="ja-JP" u="sng" dirty="0" smtClean="0">
              <a:solidFill>
                <a:srgbClr val="FF0000"/>
              </a:solidFill>
            </a:endParaRPr>
          </a:p>
          <a:p>
            <a:pPr marL="0" indent="0" fontAlgn="auto">
              <a:spcAft>
                <a:spcPts val="0"/>
              </a:spcAft>
              <a:buFont typeface="Wingdings 3" charset="2"/>
              <a:buNone/>
              <a:defRPr/>
            </a:pPr>
            <a:r>
              <a:rPr lang="ja-JP" altLang="en-US" dirty="0" smtClean="0">
                <a:solidFill>
                  <a:schemeClr val="tx1">
                    <a:lumMod val="75000"/>
                    <a:lumOff val="25000"/>
                  </a:schemeClr>
                </a:solidFill>
              </a:rPr>
              <a:t>　利益相反がない限り，労働者側にも使用者側にも立つ。</a:t>
            </a:r>
            <a:endParaRPr lang="en-US" altLang="ja-JP" dirty="0" smtClean="0">
              <a:solidFill>
                <a:schemeClr val="tx1">
                  <a:lumMod val="75000"/>
                  <a:lumOff val="25000"/>
                </a:schemeClr>
              </a:solidFill>
            </a:endParaRPr>
          </a:p>
          <a:p>
            <a:pPr marL="0" indent="0" fontAlgn="auto">
              <a:spcAft>
                <a:spcPts val="0"/>
              </a:spcAft>
              <a:buFont typeface="Wingdings 3" charset="2"/>
              <a:buNone/>
              <a:defRPr/>
            </a:pPr>
            <a:r>
              <a:rPr lang="ja-JP" altLang="en-US" dirty="0" smtClean="0">
                <a:solidFill>
                  <a:schemeClr val="tx1">
                    <a:lumMod val="75000"/>
                    <a:lumOff val="25000"/>
                  </a:schemeClr>
                </a:solidFill>
              </a:rPr>
              <a:t>　一方的な立場に立たない利点</a:t>
            </a:r>
            <a:endParaRPr lang="en-US" altLang="ja-JP" dirty="0" smtClean="0">
              <a:solidFill>
                <a:schemeClr val="tx1">
                  <a:lumMod val="75000"/>
                  <a:lumOff val="25000"/>
                </a:schemeClr>
              </a:solidFill>
            </a:endParaRPr>
          </a:p>
          <a:p>
            <a:pPr marL="0" indent="0" fontAlgn="auto">
              <a:spcAft>
                <a:spcPts val="0"/>
              </a:spcAft>
              <a:buFont typeface="Wingdings 3" charset="2"/>
              <a:buNone/>
              <a:defRPr/>
            </a:pPr>
            <a:endParaRPr lang="ja-JP" altLang="en-US" dirty="0">
              <a:solidFill>
                <a:schemeClr val="tx1">
                  <a:lumMod val="75000"/>
                  <a:lumOff val="25000"/>
                </a:schemeClr>
              </a:solidFill>
            </a:endParaRPr>
          </a:p>
        </p:txBody>
      </p:sp>
      <p:pic>
        <p:nvPicPr>
          <p:cNvPr id="2" name="図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40307" y="146650"/>
            <a:ext cx="1389626" cy="1548329"/>
          </a:xfrm>
          <a:prstGeom prst="rect">
            <a:avLst/>
          </a:prstGeom>
        </p:spPr>
      </p:pic>
    </p:spTree>
    <p:extLst>
      <p:ext uri="{BB962C8B-B14F-4D97-AF65-F5344CB8AC3E}">
        <p14:creationId xmlns:p14="http://schemas.microsoft.com/office/powerpoint/2010/main" val="293445074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タイトル 1"/>
          <p:cNvSpPr>
            <a:spLocks noGrp="1"/>
          </p:cNvSpPr>
          <p:nvPr>
            <p:ph type="title"/>
          </p:nvPr>
        </p:nvSpPr>
        <p:spPr>
          <a:xfrm>
            <a:off x="677334" y="609600"/>
            <a:ext cx="8596668" cy="1210811"/>
          </a:xfrm>
        </p:spPr>
        <p:txBody>
          <a:bodyPr/>
          <a:lstStyle/>
          <a:p>
            <a:r>
              <a:rPr lang="ja-JP" altLang="en-US" b="1" dirty="0" smtClean="0">
                <a:cs typeface="メイリオ" pitchFamily="50" charset="-128"/>
              </a:rPr>
              <a:t>けやき野龍馬グループの紹介</a:t>
            </a:r>
            <a:r>
              <a:rPr lang="en-US" altLang="ja-JP" b="1" dirty="0" smtClean="0">
                <a:cs typeface="メイリオ" pitchFamily="50" charset="-128"/>
              </a:rPr>
              <a:t/>
            </a:r>
            <a:br>
              <a:rPr lang="en-US" altLang="ja-JP" b="1" dirty="0" smtClean="0">
                <a:cs typeface="メイリオ" pitchFamily="50" charset="-128"/>
              </a:rPr>
            </a:br>
            <a:r>
              <a:rPr lang="ja-JP" altLang="en-US" sz="2800" b="1" dirty="0">
                <a:solidFill>
                  <a:schemeClr val="tx1"/>
                </a:solidFill>
                <a:cs typeface="メイリオ" pitchFamily="50" charset="-128"/>
              </a:rPr>
              <a:t>弁護士法人龍馬</a:t>
            </a:r>
            <a:endParaRPr lang="ja-JP" altLang="en-US" sz="2800" b="1" dirty="0" smtClean="0">
              <a:solidFill>
                <a:schemeClr val="tx1"/>
              </a:solidFill>
              <a:cs typeface="メイリオ" pitchFamily="50" charset="-128"/>
            </a:endParaRPr>
          </a:p>
        </p:txBody>
      </p:sp>
      <p:sp>
        <p:nvSpPr>
          <p:cNvPr id="4" name="コンテンツ プレースホルダー 3"/>
          <p:cNvSpPr txBox="1">
            <a:spLocks noGrp="1" noChangeArrowheads="1"/>
          </p:cNvSpPr>
          <p:nvPr>
            <p:ph idx="1"/>
          </p:nvPr>
        </p:nvSpPr>
        <p:spPr bwMode="auto">
          <a:xfrm>
            <a:off x="677334" y="2160589"/>
            <a:ext cx="859666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a:spcBef>
                <a:spcPct val="0"/>
              </a:spcBef>
              <a:buFontTx/>
              <a:buNone/>
            </a:pPr>
            <a:r>
              <a:rPr lang="ja-JP" altLang="ja-JP" sz="2400" b="1" dirty="0">
                <a:latin typeface="Arial" charset="0"/>
              </a:rPr>
              <a:t>★　弁護士法人龍馬　ぐんま事務所</a:t>
            </a:r>
            <a:endParaRPr lang="ja-JP" altLang="ja-JP" sz="2400" dirty="0">
              <a:latin typeface="Arial" charset="0"/>
            </a:endParaRPr>
          </a:p>
          <a:p>
            <a:pPr eaLnBrk="1">
              <a:spcBef>
                <a:spcPct val="0"/>
              </a:spcBef>
              <a:buFontTx/>
              <a:buNone/>
            </a:pPr>
            <a:r>
              <a:rPr lang="zh-TW" altLang="ja-JP" sz="2400" dirty="0">
                <a:latin typeface="Arial" charset="0"/>
              </a:rPr>
              <a:t>〒</a:t>
            </a:r>
            <a:r>
              <a:rPr lang="en-US" altLang="ja-JP" sz="2400" dirty="0">
                <a:latin typeface="Arial" charset="0"/>
              </a:rPr>
              <a:t>370-3511</a:t>
            </a:r>
            <a:r>
              <a:rPr lang="zh-TW" altLang="ja-JP" sz="2400" dirty="0">
                <a:latin typeface="Arial" charset="0"/>
              </a:rPr>
              <a:t>　高崎市金古町</a:t>
            </a:r>
            <a:r>
              <a:rPr lang="en-US" altLang="ja-JP" sz="2400" dirty="0">
                <a:latin typeface="Arial" charset="0"/>
              </a:rPr>
              <a:t>1221</a:t>
            </a:r>
            <a:r>
              <a:rPr lang="zh-TW" altLang="ja-JP" sz="2400" dirty="0">
                <a:latin typeface="Arial" charset="0"/>
              </a:rPr>
              <a:t>番地</a:t>
            </a:r>
            <a:endParaRPr lang="ja-JP" altLang="ja-JP" sz="2400" dirty="0">
              <a:latin typeface="Arial" charset="0"/>
            </a:endParaRPr>
          </a:p>
          <a:p>
            <a:pPr eaLnBrk="1">
              <a:spcBef>
                <a:spcPct val="0"/>
              </a:spcBef>
              <a:buFontTx/>
              <a:buNone/>
            </a:pPr>
            <a:r>
              <a:rPr lang="zh-TW" altLang="ja-JP" sz="2400" dirty="0">
                <a:latin typeface="Arial" charset="0"/>
              </a:rPr>
              <a:t>電話：</a:t>
            </a:r>
            <a:r>
              <a:rPr lang="en-US" altLang="ja-JP" sz="2400" dirty="0">
                <a:latin typeface="Arial" charset="0"/>
              </a:rPr>
              <a:t>027-372-9119</a:t>
            </a:r>
            <a:r>
              <a:rPr lang="zh-TW" altLang="ja-JP" sz="2400" dirty="0">
                <a:latin typeface="Arial" charset="0"/>
              </a:rPr>
              <a:t>　ＦＡＸ：</a:t>
            </a:r>
            <a:r>
              <a:rPr lang="en-US" altLang="ja-JP" sz="2400" dirty="0" smtClean="0">
                <a:latin typeface="Arial" charset="0"/>
              </a:rPr>
              <a:t>027-372-2210</a:t>
            </a:r>
            <a:endParaRPr lang="ja-JP" altLang="ja-JP" sz="2400" dirty="0">
              <a:latin typeface="Arial" charset="0"/>
            </a:endParaRPr>
          </a:p>
        </p:txBody>
      </p:sp>
      <p:pic>
        <p:nvPicPr>
          <p:cNvPr id="5" name="Picture 2" descr="\\192.168.2.100\☆法務☆\０５ＨＰ資料\ブログ資料\ぐんま事務所12.05.23　１.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1564" y="4022725"/>
            <a:ext cx="2598737"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98964" y="3911600"/>
            <a:ext cx="2352675" cy="186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7261399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テキスト ボックス 2"/>
          <p:cNvSpPr txBox="1">
            <a:spLocks noChangeArrowheads="1"/>
          </p:cNvSpPr>
          <p:nvPr/>
        </p:nvSpPr>
        <p:spPr bwMode="auto">
          <a:xfrm>
            <a:off x="1443372" y="691566"/>
            <a:ext cx="792003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ja-JP" sz="2400" b="1" dirty="0">
                <a:latin typeface="Arial" charset="0"/>
              </a:rPr>
              <a:t>★　弁護士法人龍馬　おこのぎ法律事務所</a:t>
            </a:r>
            <a:r>
              <a:rPr lang="en-US" altLang="ja-JP" sz="2400" b="1" dirty="0">
                <a:latin typeface="Arial" charset="0"/>
              </a:rPr>
              <a:t>                                                </a:t>
            </a:r>
            <a:endParaRPr lang="ja-JP" altLang="ja-JP" sz="2400" dirty="0">
              <a:latin typeface="Arial" charset="0"/>
            </a:endParaRPr>
          </a:p>
          <a:p>
            <a:pPr eaLnBrk="1">
              <a:spcBef>
                <a:spcPct val="0"/>
              </a:spcBef>
              <a:buFontTx/>
              <a:buNone/>
            </a:pPr>
            <a:r>
              <a:rPr lang="zh-TW" altLang="ja-JP" sz="2400" dirty="0">
                <a:latin typeface="Arial" charset="0"/>
              </a:rPr>
              <a:t>〒</a:t>
            </a:r>
            <a:r>
              <a:rPr lang="en-US" altLang="ja-JP" sz="2400" dirty="0">
                <a:latin typeface="Arial" charset="0"/>
              </a:rPr>
              <a:t>370-0828</a:t>
            </a:r>
            <a:r>
              <a:rPr lang="zh-TW" altLang="ja-JP" sz="2400" dirty="0">
                <a:latin typeface="Arial" charset="0"/>
              </a:rPr>
              <a:t>　高崎市宮元町</a:t>
            </a:r>
            <a:r>
              <a:rPr lang="en-US" altLang="zh-TW" sz="2400" dirty="0">
                <a:latin typeface="Arial" charset="0"/>
              </a:rPr>
              <a:t>292</a:t>
            </a:r>
            <a:r>
              <a:rPr lang="zh-TW" altLang="ja-JP" sz="2400" dirty="0">
                <a:latin typeface="Arial" charset="0"/>
              </a:rPr>
              <a:t>番地</a:t>
            </a:r>
            <a:r>
              <a:rPr lang="ja-JP" altLang="ja-JP" sz="2400" dirty="0">
                <a:latin typeface="Arial" charset="0"/>
              </a:rPr>
              <a:t>ｻﾞ</a:t>
            </a:r>
            <a:r>
              <a:rPr lang="zh-TW" altLang="ja-JP" sz="2400" dirty="0">
                <a:latin typeface="Arial" charset="0"/>
              </a:rPr>
              <a:t>･</a:t>
            </a:r>
            <a:r>
              <a:rPr lang="ja-JP" altLang="ja-JP" sz="2400" dirty="0">
                <a:latin typeface="Arial" charset="0"/>
              </a:rPr>
              <a:t>ｸﾞﾗﾝｸｰﾌﾞｽ</a:t>
            </a:r>
            <a:r>
              <a:rPr lang="zh-TW" altLang="ja-JP" sz="2400" dirty="0">
                <a:latin typeface="Arial" charset="0"/>
              </a:rPr>
              <a:t>１階</a:t>
            </a:r>
            <a:endParaRPr lang="ja-JP" altLang="ja-JP" sz="2400" dirty="0">
              <a:latin typeface="Arial" charset="0"/>
            </a:endParaRPr>
          </a:p>
          <a:p>
            <a:pPr eaLnBrk="1">
              <a:spcBef>
                <a:spcPct val="0"/>
              </a:spcBef>
              <a:buFontTx/>
              <a:buNone/>
            </a:pPr>
            <a:r>
              <a:rPr lang="ja-JP" altLang="ja-JP" sz="2400" dirty="0">
                <a:latin typeface="Arial" charset="0"/>
              </a:rPr>
              <a:t>電話：</a:t>
            </a:r>
            <a:r>
              <a:rPr lang="en-US" altLang="ja-JP" sz="2400" dirty="0">
                <a:latin typeface="Arial" charset="0"/>
              </a:rPr>
              <a:t>027-325-0022</a:t>
            </a:r>
            <a:r>
              <a:rPr lang="ja-JP" altLang="ja-JP" sz="2400" dirty="0">
                <a:latin typeface="Arial" charset="0"/>
              </a:rPr>
              <a:t>　ＦＡＸ：</a:t>
            </a:r>
            <a:r>
              <a:rPr lang="en-US" altLang="ja-JP" sz="2400" dirty="0">
                <a:latin typeface="Arial" charset="0"/>
              </a:rPr>
              <a:t>027-325-2210</a:t>
            </a:r>
            <a:endParaRPr lang="ja-JP" altLang="en-US" sz="2400" dirty="0">
              <a:latin typeface="Arial" charset="0"/>
            </a:endParaRPr>
          </a:p>
        </p:txBody>
      </p:sp>
      <p:pic>
        <p:nvPicPr>
          <p:cNvPr id="95236" name="Picture 2" descr="NEC_000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1882" y="2203582"/>
            <a:ext cx="2598737" cy="153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523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95317" y="2203582"/>
            <a:ext cx="241935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テキスト ボックス 2"/>
          <p:cNvSpPr txBox="1">
            <a:spLocks noChangeArrowheads="1"/>
          </p:cNvSpPr>
          <p:nvPr/>
        </p:nvSpPr>
        <p:spPr bwMode="auto">
          <a:xfrm>
            <a:off x="1511882" y="4484305"/>
            <a:ext cx="792003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ja-JP" sz="2400" b="1" dirty="0">
                <a:latin typeface="Arial" charset="0"/>
              </a:rPr>
              <a:t>★　弁護士法人龍馬　</a:t>
            </a:r>
            <a:r>
              <a:rPr lang="ja-JP" altLang="en-US" sz="2400" b="1" dirty="0" smtClean="0">
                <a:latin typeface="Arial" charset="0"/>
              </a:rPr>
              <a:t>けやき野事務所</a:t>
            </a:r>
            <a:r>
              <a:rPr lang="en-US" altLang="ja-JP" sz="2400" b="1" dirty="0" smtClean="0">
                <a:latin typeface="Arial" charset="0"/>
              </a:rPr>
              <a:t>                                               </a:t>
            </a:r>
            <a:endParaRPr lang="ja-JP" altLang="ja-JP" sz="2400" dirty="0">
              <a:latin typeface="Arial" charset="0"/>
            </a:endParaRPr>
          </a:p>
          <a:p>
            <a:pPr eaLnBrk="1">
              <a:spcBef>
                <a:spcPct val="0"/>
              </a:spcBef>
              <a:buFontTx/>
              <a:buNone/>
            </a:pPr>
            <a:r>
              <a:rPr lang="ja-JP" altLang="en-US" sz="2400" dirty="0" smtClean="0"/>
              <a:t>〒</a:t>
            </a:r>
            <a:r>
              <a:rPr lang="en-US" altLang="ja-JP" sz="2400" dirty="0"/>
              <a:t>330-0061</a:t>
            </a:r>
            <a:r>
              <a:rPr lang="ja-JP" altLang="en-US" sz="2400" dirty="0"/>
              <a:t>　さいたま市浦和区常盤６丁目</a:t>
            </a:r>
            <a:r>
              <a:rPr lang="ja-JP" altLang="en-US" sz="2400" dirty="0" smtClean="0"/>
              <a:t>２－１</a:t>
            </a:r>
            <a:endParaRPr lang="en-US" altLang="ja-JP" sz="2400" dirty="0" smtClean="0"/>
          </a:p>
          <a:p>
            <a:pPr eaLnBrk="1">
              <a:spcBef>
                <a:spcPct val="0"/>
              </a:spcBef>
              <a:buFontTx/>
              <a:buNone/>
            </a:pPr>
            <a:r>
              <a:rPr lang="ja-JP" altLang="ja-JP" sz="2400" dirty="0" smtClean="0">
                <a:latin typeface="Arial" charset="0"/>
              </a:rPr>
              <a:t>電話</a:t>
            </a:r>
            <a:r>
              <a:rPr lang="zh-TW" altLang="en-US" sz="2400" dirty="0" smtClean="0"/>
              <a:t>：</a:t>
            </a:r>
            <a:r>
              <a:rPr lang="en-US" altLang="ja-JP" sz="2400" dirty="0" smtClean="0"/>
              <a:t>048‐827-5168</a:t>
            </a:r>
            <a:r>
              <a:rPr lang="ja-JP" altLang="en-US" sz="2400" dirty="0" smtClean="0"/>
              <a:t>　　</a:t>
            </a:r>
            <a:r>
              <a:rPr lang="en-US" altLang="ja-JP" sz="2400" dirty="0" smtClean="0"/>
              <a:t>FAX:048‐614-3594</a:t>
            </a:r>
            <a:endParaRPr lang="ja-JP" altLang="en-US" sz="2400" dirty="0">
              <a:latin typeface="Arial" charset="0"/>
            </a:endParaRPr>
          </a:p>
        </p:txBody>
      </p:sp>
    </p:spTree>
    <p:extLst>
      <p:ext uri="{BB962C8B-B14F-4D97-AF65-F5344CB8AC3E}">
        <p14:creationId xmlns:p14="http://schemas.microsoft.com/office/powerpoint/2010/main" val="7283869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10427988" cy="1320800"/>
          </a:xfrm>
        </p:spPr>
        <p:txBody>
          <a:bodyPr/>
          <a:lstStyle/>
          <a:p>
            <a:r>
              <a:rPr kumimoji="1" lang="ja-JP" altLang="en-US" dirty="0" smtClean="0">
                <a:ln w="0"/>
                <a:solidFill>
                  <a:schemeClr val="tx1"/>
                </a:solidFill>
                <a:effectLst>
                  <a:outerShdw blurRad="38100" dist="19050" dir="2700000" algn="tl" rotWithShape="0">
                    <a:schemeClr val="dk1">
                      <a:alpha val="40000"/>
                    </a:schemeClr>
                  </a:outerShdw>
                </a:effectLst>
              </a:rPr>
              <a:t>⑵　どんなトラブルにつながるのか・・・</a:t>
            </a:r>
            <a:endParaRPr kumimoji="1" lang="ja-JP" altLang="en-US" dirty="0">
              <a:ln w="0"/>
              <a:solidFill>
                <a:schemeClr val="tx1"/>
              </a:solidFill>
              <a:effectLst>
                <a:outerShdw blurRad="38100" dist="19050" dir="2700000" algn="tl" rotWithShape="0">
                  <a:schemeClr val="dk1">
                    <a:alpha val="40000"/>
                  </a:schemeClr>
                </a:outerShdw>
              </a:effectLst>
            </a:endParaRPr>
          </a:p>
        </p:txBody>
      </p:sp>
      <p:graphicFrame>
        <p:nvGraphicFramePr>
          <p:cNvPr id="8" name="コンテンツ プレースホルダー 7"/>
          <p:cNvGraphicFramePr>
            <a:graphicFrameLocks noGrp="1"/>
          </p:cNvGraphicFramePr>
          <p:nvPr>
            <p:ph idx="1"/>
            <p:extLst>
              <p:ext uri="{D42A27DB-BD31-4B8C-83A1-F6EECF244321}">
                <p14:modId xmlns:p14="http://schemas.microsoft.com/office/powerpoint/2010/main" val="2897573667"/>
              </p:ext>
            </p:extLst>
          </p:nvPr>
        </p:nvGraphicFramePr>
        <p:xfrm>
          <a:off x="838200" y="1846890"/>
          <a:ext cx="4839586"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コンテンツ プレースホルダー 7"/>
          <p:cNvGraphicFramePr>
            <a:graphicFrameLocks/>
          </p:cNvGraphicFramePr>
          <p:nvPr>
            <p:extLst>
              <p:ext uri="{D42A27DB-BD31-4B8C-83A1-F6EECF244321}">
                <p14:modId xmlns:p14="http://schemas.microsoft.com/office/powerpoint/2010/main" val="1593585045"/>
              </p:ext>
            </p:extLst>
          </p:nvPr>
        </p:nvGraphicFramePr>
        <p:xfrm>
          <a:off x="5784112" y="1924862"/>
          <a:ext cx="4873255" cy="435133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345475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Graphic spid="4" grpId="0">
        <p:bldAsOne/>
      </p:bldGraphic>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タイトル 1"/>
          <p:cNvSpPr>
            <a:spLocks noGrp="1"/>
          </p:cNvSpPr>
          <p:nvPr>
            <p:ph type="title"/>
          </p:nvPr>
        </p:nvSpPr>
        <p:spPr>
          <a:xfrm>
            <a:off x="677334" y="609600"/>
            <a:ext cx="8596668" cy="1210811"/>
          </a:xfrm>
        </p:spPr>
        <p:txBody>
          <a:bodyPr/>
          <a:lstStyle/>
          <a:p>
            <a:r>
              <a:rPr lang="en-US" altLang="ja-JP" b="1" dirty="0" smtClean="0">
                <a:cs typeface="メイリオ" pitchFamily="50" charset="-128"/>
              </a:rPr>
              <a:t/>
            </a:r>
            <a:br>
              <a:rPr lang="en-US" altLang="ja-JP" b="1" dirty="0" smtClean="0">
                <a:cs typeface="メイリオ" pitchFamily="50" charset="-128"/>
              </a:rPr>
            </a:br>
            <a:endParaRPr lang="ja-JP" altLang="en-US" sz="2000" b="1" dirty="0" smtClean="0">
              <a:solidFill>
                <a:schemeClr val="tx1"/>
              </a:solidFill>
              <a:cs typeface="メイリオ" pitchFamily="50" charset="-128"/>
            </a:endParaRPr>
          </a:p>
        </p:txBody>
      </p:sp>
      <p:sp>
        <p:nvSpPr>
          <p:cNvPr id="4" name="コンテンツ プレースホルダー 3"/>
          <p:cNvSpPr txBox="1">
            <a:spLocks noGrp="1" noChangeArrowheads="1"/>
          </p:cNvSpPr>
          <p:nvPr>
            <p:ph idx="1"/>
          </p:nvPr>
        </p:nvSpPr>
        <p:spPr bwMode="auto">
          <a:xfrm>
            <a:off x="677333" y="2160589"/>
            <a:ext cx="888335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a:spcBef>
                <a:spcPct val="0"/>
              </a:spcBef>
              <a:buFontTx/>
              <a:buNone/>
            </a:pPr>
            <a:r>
              <a:rPr lang="ja-JP" altLang="ja-JP" sz="2400" b="1" dirty="0">
                <a:latin typeface="Arial" charset="0"/>
              </a:rPr>
              <a:t>★　</a:t>
            </a:r>
            <a:r>
              <a:rPr lang="en-US" altLang="ja-JP" sz="2400" b="1" dirty="0">
                <a:latin typeface="Arial" charset="0"/>
              </a:rPr>
              <a:t>【</a:t>
            </a:r>
            <a:r>
              <a:rPr lang="ja-JP" altLang="en-US" sz="2400" b="1" dirty="0">
                <a:latin typeface="Arial" charset="0"/>
              </a:rPr>
              <a:t>けやき野飯能</a:t>
            </a:r>
            <a:r>
              <a:rPr lang="en-US" altLang="ja-JP" sz="2400" b="1" dirty="0">
                <a:latin typeface="Arial" charset="0"/>
              </a:rPr>
              <a:t>】</a:t>
            </a:r>
          </a:p>
          <a:p>
            <a:pPr eaLnBrk="1">
              <a:spcBef>
                <a:spcPct val="0"/>
              </a:spcBef>
              <a:buFontTx/>
              <a:buNone/>
            </a:pPr>
            <a:r>
              <a:rPr lang="ja-JP" altLang="en-US" sz="2400" b="1" dirty="0" smtClean="0">
                <a:latin typeface="Arial" charset="0"/>
              </a:rPr>
              <a:t>〒</a:t>
            </a:r>
            <a:r>
              <a:rPr lang="en-US" altLang="ja-JP" sz="2400" b="1" dirty="0" smtClean="0">
                <a:latin typeface="Arial" charset="0"/>
              </a:rPr>
              <a:t>357-0021</a:t>
            </a:r>
            <a:r>
              <a:rPr lang="ja-JP" altLang="en-US" sz="2400" b="1" dirty="0">
                <a:latin typeface="Arial" charset="0"/>
              </a:rPr>
              <a:t>　埼玉県飯能市双柳</a:t>
            </a:r>
            <a:r>
              <a:rPr lang="en-US" altLang="ja-JP" sz="2400" b="1" dirty="0">
                <a:latin typeface="Arial" charset="0"/>
              </a:rPr>
              <a:t>94</a:t>
            </a:r>
            <a:r>
              <a:rPr lang="ja-JP" altLang="en-US" sz="2400" b="1" dirty="0">
                <a:latin typeface="Arial" charset="0"/>
              </a:rPr>
              <a:t>番地</a:t>
            </a:r>
            <a:r>
              <a:rPr lang="en-US" altLang="ja-JP" sz="2400" b="1" dirty="0">
                <a:latin typeface="Arial" charset="0"/>
              </a:rPr>
              <a:t>23</a:t>
            </a:r>
          </a:p>
          <a:p>
            <a:pPr eaLnBrk="1">
              <a:spcBef>
                <a:spcPct val="0"/>
              </a:spcBef>
              <a:buFontTx/>
              <a:buNone/>
            </a:pPr>
            <a:r>
              <a:rPr lang="ja-JP" altLang="en-US" sz="2400" b="1" dirty="0" smtClean="0">
                <a:latin typeface="Arial" charset="0"/>
              </a:rPr>
              <a:t>電話　　</a:t>
            </a:r>
            <a:r>
              <a:rPr lang="en-US" altLang="ja-JP" sz="2400" b="1" dirty="0" smtClean="0">
                <a:latin typeface="Arial" charset="0"/>
              </a:rPr>
              <a:t>042-974-1117</a:t>
            </a:r>
            <a:r>
              <a:rPr lang="ja-JP" altLang="en-US" sz="2400" b="1" dirty="0" smtClean="0">
                <a:latin typeface="Arial" charset="0"/>
              </a:rPr>
              <a:t>　</a:t>
            </a:r>
            <a:r>
              <a:rPr lang="en-US" altLang="ja-JP" sz="2400" b="1" dirty="0" smtClean="0">
                <a:latin typeface="Arial" charset="0"/>
              </a:rPr>
              <a:t>FAX</a:t>
            </a:r>
            <a:r>
              <a:rPr lang="ja-JP" altLang="en-US" sz="2400" b="1" dirty="0" smtClean="0">
                <a:latin typeface="Arial" charset="0"/>
              </a:rPr>
              <a:t>　　</a:t>
            </a:r>
            <a:r>
              <a:rPr lang="en-US" altLang="ja-JP" sz="2400" b="1" dirty="0" smtClean="0">
                <a:latin typeface="Arial" charset="0"/>
              </a:rPr>
              <a:t>042-974-1158</a:t>
            </a:r>
            <a:endParaRPr lang="ja-JP" altLang="ja-JP" sz="2400" dirty="0">
              <a:latin typeface="Arial" charset="0"/>
            </a:endParaRPr>
          </a:p>
        </p:txBody>
      </p:sp>
      <p:sp>
        <p:nvSpPr>
          <p:cNvPr id="6" name="コンテンツ プレースホルダー 3"/>
          <p:cNvSpPr txBox="1">
            <a:spLocks noChangeArrowheads="1"/>
          </p:cNvSpPr>
          <p:nvPr/>
        </p:nvSpPr>
        <p:spPr bwMode="auto">
          <a:xfrm>
            <a:off x="829733" y="3910295"/>
            <a:ext cx="888335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spAutoFit/>
          </a:bodyPr>
          <a:lstStyle>
            <a:lvl1pPr marL="342900" indent="-342900" algn="l" defTabSz="457200" rtl="0" eaLnBrk="0" latinLnBrk="0" hangingPunct="0">
              <a:spcBef>
                <a:spcPct val="20000"/>
              </a:spcBef>
              <a:spcAft>
                <a:spcPts val="0"/>
              </a:spcAft>
              <a:buClr>
                <a:schemeClr val="accent1"/>
              </a:buClr>
              <a:buSzPct val="80000"/>
              <a:buFont typeface="Arial" charset="0"/>
              <a:buChar char="•"/>
              <a:defRPr kumimoji="1" sz="3200" kern="1200">
                <a:solidFill>
                  <a:schemeClr val="tx1"/>
                </a:solidFill>
                <a:latin typeface="Calibri" pitchFamily="34" charset="0"/>
                <a:ea typeface="ＭＳ Ｐゴシック" charset="-128"/>
                <a:cs typeface="+mn-cs"/>
              </a:defRPr>
            </a:lvl1pPr>
            <a:lvl2pPr marL="742950" indent="-285750" algn="l" defTabSz="457200" rtl="0" eaLnBrk="0" latinLnBrk="0" hangingPunct="0">
              <a:spcBef>
                <a:spcPct val="20000"/>
              </a:spcBef>
              <a:spcAft>
                <a:spcPts val="0"/>
              </a:spcAft>
              <a:buClr>
                <a:schemeClr val="accent1"/>
              </a:buClr>
              <a:buSzPct val="80000"/>
              <a:buFont typeface="Arial" charset="0"/>
              <a:buChar char="–"/>
              <a:defRPr kumimoji="1" sz="2800" kern="1200">
                <a:solidFill>
                  <a:schemeClr val="tx1"/>
                </a:solidFill>
                <a:latin typeface="Calibri" pitchFamily="34" charset="0"/>
                <a:ea typeface="ＭＳ Ｐゴシック" charset="-128"/>
                <a:cs typeface="+mn-cs"/>
              </a:defRPr>
            </a:lvl2pPr>
            <a:lvl3pPr marL="1143000" indent="-228600" algn="l" defTabSz="457200" rtl="0" eaLnBrk="0" latinLnBrk="0" hangingPunct="0">
              <a:spcBef>
                <a:spcPct val="20000"/>
              </a:spcBef>
              <a:spcAft>
                <a:spcPts val="0"/>
              </a:spcAft>
              <a:buClr>
                <a:schemeClr val="accent1"/>
              </a:buClr>
              <a:buSzPct val="80000"/>
              <a:buFont typeface="Arial" charset="0"/>
              <a:buChar char="•"/>
              <a:defRPr kumimoji="1" sz="2400" kern="1200">
                <a:solidFill>
                  <a:schemeClr val="tx1"/>
                </a:solidFill>
                <a:latin typeface="Calibri" pitchFamily="34" charset="0"/>
                <a:ea typeface="ＭＳ Ｐゴシック" charset="-128"/>
                <a:cs typeface="+mn-cs"/>
              </a:defRPr>
            </a:lvl3pPr>
            <a:lvl4pPr marL="1600200" indent="-228600" algn="l" defTabSz="457200" rtl="0" eaLnBrk="0" latinLnBrk="0" hangingPunct="0">
              <a:spcBef>
                <a:spcPct val="20000"/>
              </a:spcBef>
              <a:spcAft>
                <a:spcPts val="0"/>
              </a:spcAft>
              <a:buClr>
                <a:schemeClr val="accent1"/>
              </a:buClr>
              <a:buSzPct val="80000"/>
              <a:buFont typeface="Arial" charset="0"/>
              <a:buChar char="–"/>
              <a:defRPr kumimoji="1" sz="2000" kern="1200">
                <a:solidFill>
                  <a:schemeClr val="tx1"/>
                </a:solidFill>
                <a:latin typeface="Calibri" pitchFamily="34" charset="0"/>
                <a:ea typeface="ＭＳ Ｐゴシック" charset="-128"/>
                <a:cs typeface="+mn-cs"/>
              </a:defRPr>
            </a:lvl4pPr>
            <a:lvl5pPr marL="2057400" indent="-228600" algn="l" defTabSz="457200" rtl="0" eaLnBrk="0" latinLnBrk="0" hangingPunct="0">
              <a:spcBef>
                <a:spcPct val="20000"/>
              </a:spcBef>
              <a:spcAft>
                <a:spcPts val="0"/>
              </a:spcAft>
              <a:buClr>
                <a:schemeClr val="accent1"/>
              </a:buClr>
              <a:buSzPct val="80000"/>
              <a:buFont typeface="Arial" charset="0"/>
              <a:buChar char="»"/>
              <a:defRPr kumimoji="1" sz="2000" kern="1200">
                <a:solidFill>
                  <a:schemeClr val="tx1"/>
                </a:solidFill>
                <a:latin typeface="Calibri" pitchFamily="34" charset="0"/>
                <a:ea typeface="ＭＳ Ｐゴシック" charset="-128"/>
                <a:cs typeface="+mn-cs"/>
              </a:defRPr>
            </a:lvl5pPr>
            <a:lvl6pPr marL="2514600" indent="-228600" algn="l" defTabSz="457200" rtl="0" eaLnBrk="0" fontAlgn="base" latinLnBrk="0" hangingPunct="0">
              <a:spcBef>
                <a:spcPct val="20000"/>
              </a:spcBef>
              <a:spcAft>
                <a:spcPct val="0"/>
              </a:spcAft>
              <a:buClr>
                <a:schemeClr val="accent1"/>
              </a:buClr>
              <a:buSzPct val="80000"/>
              <a:buFont typeface="Arial" charset="0"/>
              <a:buChar char="»"/>
              <a:defRPr kumimoji="1" sz="2000" kern="1200">
                <a:solidFill>
                  <a:schemeClr val="tx1"/>
                </a:solidFill>
                <a:latin typeface="Calibri" pitchFamily="34" charset="0"/>
                <a:ea typeface="ＭＳ Ｐゴシック" charset="-128"/>
                <a:cs typeface="+mn-cs"/>
              </a:defRPr>
            </a:lvl6pPr>
            <a:lvl7pPr marL="2971800" indent="-228600" algn="l" defTabSz="457200" rtl="0" eaLnBrk="0" fontAlgn="base" latinLnBrk="0" hangingPunct="0">
              <a:spcBef>
                <a:spcPct val="20000"/>
              </a:spcBef>
              <a:spcAft>
                <a:spcPct val="0"/>
              </a:spcAft>
              <a:buClr>
                <a:schemeClr val="accent1"/>
              </a:buClr>
              <a:buSzPct val="80000"/>
              <a:buFont typeface="Arial" charset="0"/>
              <a:buChar char="»"/>
              <a:defRPr kumimoji="1" sz="2000" kern="1200">
                <a:solidFill>
                  <a:schemeClr val="tx1"/>
                </a:solidFill>
                <a:latin typeface="Calibri" pitchFamily="34" charset="0"/>
                <a:ea typeface="ＭＳ Ｐゴシック" charset="-128"/>
                <a:cs typeface="+mn-cs"/>
              </a:defRPr>
            </a:lvl7pPr>
            <a:lvl8pPr marL="3429000" indent="-228600" algn="l" defTabSz="457200" rtl="0" eaLnBrk="0" fontAlgn="base" latinLnBrk="0" hangingPunct="0">
              <a:spcBef>
                <a:spcPct val="20000"/>
              </a:spcBef>
              <a:spcAft>
                <a:spcPct val="0"/>
              </a:spcAft>
              <a:buClr>
                <a:schemeClr val="accent1"/>
              </a:buClr>
              <a:buSzPct val="80000"/>
              <a:buFont typeface="Arial" charset="0"/>
              <a:buChar char="»"/>
              <a:defRPr kumimoji="1" sz="2000" kern="1200">
                <a:solidFill>
                  <a:schemeClr val="tx1"/>
                </a:solidFill>
                <a:latin typeface="Calibri" pitchFamily="34" charset="0"/>
                <a:ea typeface="ＭＳ Ｐゴシック" charset="-128"/>
                <a:cs typeface="+mn-cs"/>
              </a:defRPr>
            </a:lvl8pPr>
            <a:lvl9pPr marL="3886200" indent="-228600" algn="l" defTabSz="457200" rtl="0" eaLnBrk="0" fontAlgn="base" latinLnBrk="0" hangingPunct="0">
              <a:spcBef>
                <a:spcPct val="20000"/>
              </a:spcBef>
              <a:spcAft>
                <a:spcPct val="0"/>
              </a:spcAft>
              <a:buClr>
                <a:schemeClr val="accent1"/>
              </a:buClr>
              <a:buSzPct val="80000"/>
              <a:buFont typeface="Arial" charset="0"/>
              <a:buChar char="»"/>
              <a:defRPr kumimoji="1" sz="2000" kern="1200">
                <a:solidFill>
                  <a:schemeClr val="tx1"/>
                </a:solidFill>
                <a:latin typeface="Calibri" pitchFamily="34" charset="0"/>
                <a:ea typeface="ＭＳ Ｐゴシック" charset="-128"/>
                <a:cs typeface="+mn-cs"/>
              </a:defRPr>
            </a:lvl9pPr>
          </a:lstStyle>
          <a:p>
            <a:pPr eaLnBrk="1">
              <a:spcBef>
                <a:spcPct val="0"/>
              </a:spcBef>
              <a:buFontTx/>
              <a:buNone/>
            </a:pPr>
            <a:r>
              <a:rPr lang="ja-JP" altLang="ja-JP" sz="2400" b="1" dirty="0" smtClean="0">
                <a:latin typeface="Arial" charset="0"/>
              </a:rPr>
              <a:t>★　</a:t>
            </a:r>
            <a:r>
              <a:rPr lang="en-US" altLang="ja-JP" sz="2400" b="1" dirty="0">
                <a:latin typeface="Arial" charset="0"/>
              </a:rPr>
              <a:t>【</a:t>
            </a:r>
            <a:r>
              <a:rPr lang="ja-JP" altLang="en-US" sz="2400" b="1" dirty="0">
                <a:latin typeface="Arial" charset="0"/>
              </a:rPr>
              <a:t>けやき野浦和</a:t>
            </a:r>
            <a:r>
              <a:rPr lang="en-US" altLang="ja-JP" sz="2400" b="1" dirty="0">
                <a:latin typeface="Arial" charset="0"/>
              </a:rPr>
              <a:t>】</a:t>
            </a:r>
          </a:p>
          <a:p>
            <a:pPr eaLnBrk="1">
              <a:spcBef>
                <a:spcPct val="0"/>
              </a:spcBef>
              <a:buFontTx/>
              <a:buNone/>
            </a:pPr>
            <a:r>
              <a:rPr lang="ja-JP" altLang="en-US" sz="2400" b="1" dirty="0" smtClean="0">
                <a:latin typeface="Arial" charset="0"/>
              </a:rPr>
              <a:t>〒</a:t>
            </a:r>
            <a:r>
              <a:rPr lang="en-US" altLang="ja-JP" sz="2400" b="1" dirty="0" smtClean="0">
                <a:latin typeface="Arial" charset="0"/>
              </a:rPr>
              <a:t>330-0061</a:t>
            </a:r>
            <a:r>
              <a:rPr lang="ja-JP" altLang="en-US" sz="2400" b="1" dirty="0">
                <a:latin typeface="Arial" charset="0"/>
              </a:rPr>
              <a:t>　埼玉県さいたま市浦和区常盤</a:t>
            </a:r>
            <a:r>
              <a:rPr lang="en-US" altLang="ja-JP" sz="2400" b="1" dirty="0">
                <a:latin typeface="Arial" charset="0"/>
              </a:rPr>
              <a:t>6-2-1</a:t>
            </a:r>
          </a:p>
          <a:p>
            <a:pPr eaLnBrk="1">
              <a:spcBef>
                <a:spcPct val="0"/>
              </a:spcBef>
              <a:buFontTx/>
              <a:buNone/>
            </a:pPr>
            <a:r>
              <a:rPr lang="ja-JP" altLang="en-US" sz="2400" b="1" dirty="0" smtClean="0">
                <a:latin typeface="Arial" charset="0"/>
              </a:rPr>
              <a:t>電話　</a:t>
            </a:r>
            <a:r>
              <a:rPr lang="en-US" altLang="ja-JP" sz="2400" b="1" dirty="0" smtClean="0">
                <a:latin typeface="Arial" charset="0"/>
              </a:rPr>
              <a:t>048-827-5161</a:t>
            </a:r>
            <a:r>
              <a:rPr lang="ja-JP" altLang="en-US" sz="2400" b="1" dirty="0" smtClean="0">
                <a:latin typeface="Arial" charset="0"/>
              </a:rPr>
              <a:t>　</a:t>
            </a:r>
            <a:r>
              <a:rPr lang="en-US" altLang="ja-JP" sz="2400" b="1" dirty="0" smtClean="0">
                <a:latin typeface="Arial" charset="0"/>
              </a:rPr>
              <a:t>FAX</a:t>
            </a:r>
            <a:r>
              <a:rPr lang="ja-JP" altLang="en-US" sz="2400" b="1" dirty="0" smtClean="0">
                <a:latin typeface="Arial" charset="0"/>
              </a:rPr>
              <a:t>　</a:t>
            </a:r>
            <a:r>
              <a:rPr lang="en-US" altLang="ja-JP" sz="2400" b="1" dirty="0" smtClean="0">
                <a:latin typeface="Arial" charset="0"/>
              </a:rPr>
              <a:t>048-827-5162</a:t>
            </a:r>
            <a:endParaRPr lang="ja-JP" altLang="ja-JP" sz="2400" dirty="0">
              <a:latin typeface="Arial" charset="0"/>
            </a:endParaRPr>
          </a:p>
        </p:txBody>
      </p:sp>
      <p:pic>
        <p:nvPicPr>
          <p:cNvPr id="1028" name="Picture 4" descr="http://www.keyakino.co.jp/images/common/img_top.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9733" y="600075"/>
            <a:ext cx="2476982" cy="37147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http://www.keyakino.co.jp/images/common/logo.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9733" y="980210"/>
            <a:ext cx="6762121" cy="9874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84429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15078" y="499872"/>
            <a:ext cx="8596668" cy="1320800"/>
          </a:xfrm>
        </p:spPr>
        <p:txBody>
          <a:bodyPr/>
          <a:lstStyle/>
          <a:p>
            <a:r>
              <a:rPr lang="ja-JP" altLang="en-US" dirty="0" smtClean="0">
                <a:ln w="0"/>
                <a:solidFill>
                  <a:schemeClr val="tx1"/>
                </a:solidFill>
                <a:effectLst>
                  <a:outerShdw blurRad="38100" dist="19050" dir="2700000" algn="tl" rotWithShape="0">
                    <a:schemeClr val="dk1">
                      <a:alpha val="40000"/>
                    </a:schemeClr>
                  </a:outerShdw>
                </a:effectLst>
              </a:rPr>
              <a:t>⑶　労務</a:t>
            </a:r>
            <a:r>
              <a:rPr kumimoji="1" lang="ja-JP" altLang="en-US" dirty="0" smtClean="0">
                <a:ln w="0"/>
                <a:solidFill>
                  <a:schemeClr val="tx1"/>
                </a:solidFill>
                <a:effectLst>
                  <a:outerShdw blurRad="38100" dist="19050" dir="2700000" algn="tl" rotWithShape="0">
                    <a:schemeClr val="dk1">
                      <a:alpha val="40000"/>
                    </a:schemeClr>
                  </a:outerShdw>
                </a:effectLst>
              </a:rPr>
              <a:t>トラブルが発展すると・・・？</a:t>
            </a:r>
            <a:endParaRPr kumimoji="1" lang="ja-JP" altLang="en-US" dirty="0">
              <a:ln w="0"/>
              <a:solidFill>
                <a:schemeClr val="tx1"/>
              </a:solidFill>
              <a:effectLst>
                <a:outerShdw blurRad="38100" dist="19050" dir="2700000" algn="tl" rotWithShape="0">
                  <a:schemeClr val="dk1">
                    <a:alpha val="40000"/>
                  </a:schemeClr>
                </a:outerShdw>
              </a:effectLst>
            </a:endParaRPr>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3559193320"/>
              </p:ext>
            </p:extLst>
          </p:nvPr>
        </p:nvGraphicFramePr>
        <p:xfrm>
          <a:off x="720877" y="2426789"/>
          <a:ext cx="9476860" cy="21800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図表 7"/>
          <p:cNvGraphicFramePr/>
          <p:nvPr>
            <p:extLst>
              <p:ext uri="{D42A27DB-BD31-4B8C-83A1-F6EECF244321}">
                <p14:modId xmlns:p14="http://schemas.microsoft.com/office/powerpoint/2010/main" val="2050516712"/>
              </p:ext>
            </p:extLst>
          </p:nvPr>
        </p:nvGraphicFramePr>
        <p:xfrm>
          <a:off x="1166949" y="1428753"/>
          <a:ext cx="7491357" cy="88827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7" name="爆発 1 6"/>
          <p:cNvSpPr/>
          <p:nvPr/>
        </p:nvSpPr>
        <p:spPr>
          <a:xfrm>
            <a:off x="2714052" y="4370609"/>
            <a:ext cx="4998720" cy="2300088"/>
          </a:xfrm>
          <a:prstGeom prst="irregularSeal1">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en-US" altLang="ja-JP" sz="2000" dirty="0" smtClean="0"/>
          </a:p>
          <a:p>
            <a:pPr algn="ctr"/>
            <a:r>
              <a:rPr kumimoji="1" lang="ja-JP" altLang="en-US" sz="2000" dirty="0" smtClean="0"/>
              <a:t>事業継続自体</a:t>
            </a:r>
            <a:endParaRPr kumimoji="1" lang="en-US" altLang="ja-JP" sz="2000" dirty="0" smtClean="0"/>
          </a:p>
          <a:p>
            <a:pPr algn="ctr"/>
            <a:r>
              <a:rPr lang="ja-JP" altLang="en-US" sz="2000" dirty="0" smtClean="0"/>
              <a:t>困難になるおそれ</a:t>
            </a:r>
            <a:endParaRPr kumimoji="1" lang="ja-JP" altLang="en-US" sz="1400" dirty="0"/>
          </a:p>
        </p:txBody>
      </p:sp>
      <p:sp>
        <p:nvSpPr>
          <p:cNvPr id="9" name="下矢印 8"/>
          <p:cNvSpPr/>
          <p:nvPr/>
        </p:nvSpPr>
        <p:spPr>
          <a:xfrm>
            <a:off x="4490261" y="2049692"/>
            <a:ext cx="844731" cy="644434"/>
          </a:xfrm>
          <a:prstGeom prst="down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a:p>
        </p:txBody>
      </p:sp>
      <p:sp>
        <p:nvSpPr>
          <p:cNvPr id="10" name="下矢印 9"/>
          <p:cNvSpPr/>
          <p:nvPr/>
        </p:nvSpPr>
        <p:spPr>
          <a:xfrm>
            <a:off x="4614576" y="4284617"/>
            <a:ext cx="844731" cy="644434"/>
          </a:xfrm>
          <a:prstGeom prst="down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503927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Graphic spid="8" grpId="0">
        <p:bldAsOne/>
      </p:bldGraphic>
      <p:bldP spid="7" grpId="0" animBg="1"/>
      <p:bldP spid="9"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n w="0"/>
                <a:solidFill>
                  <a:schemeClr val="tx1"/>
                </a:solidFill>
                <a:effectLst>
                  <a:outerShdw blurRad="38100" dist="19050" dir="2700000" algn="tl" rotWithShape="0">
                    <a:schemeClr val="dk1">
                      <a:alpha val="40000"/>
                    </a:schemeClr>
                  </a:outerShdw>
                </a:effectLst>
              </a:rPr>
              <a:t>⑷</a:t>
            </a:r>
            <a:r>
              <a:rPr kumimoji="1" lang="ja-JP" altLang="en-US" dirty="0" smtClean="0">
                <a:ln w="0"/>
                <a:solidFill>
                  <a:schemeClr val="tx1"/>
                </a:solidFill>
                <a:effectLst>
                  <a:outerShdw blurRad="38100" dist="19050" dir="2700000" algn="tl" rotWithShape="0">
                    <a:schemeClr val="dk1">
                      <a:alpha val="40000"/>
                    </a:schemeClr>
                  </a:outerShdw>
                </a:effectLst>
              </a:rPr>
              <a:t>　裁判への発展</a:t>
            </a:r>
            <a:endParaRPr kumimoji="1" lang="ja-JP" altLang="en-US" dirty="0">
              <a:ln w="0"/>
              <a:solidFill>
                <a:schemeClr val="tx1"/>
              </a:solidFill>
              <a:effectLst>
                <a:outerShdw blurRad="38100" dist="19050" dir="2700000" algn="tl" rotWithShape="0">
                  <a:schemeClr val="dk1">
                    <a:alpha val="40000"/>
                  </a:schemeClr>
                </a:outerShdw>
              </a:effectLst>
            </a:endParaRPr>
          </a:p>
        </p:txBody>
      </p:sp>
      <p:sp>
        <p:nvSpPr>
          <p:cNvPr id="3" name="コンテンツ プレースホルダー 2"/>
          <p:cNvSpPr>
            <a:spLocks noGrp="1"/>
          </p:cNvSpPr>
          <p:nvPr>
            <p:ph idx="1"/>
          </p:nvPr>
        </p:nvSpPr>
        <p:spPr>
          <a:xfrm>
            <a:off x="4724400" y="1069416"/>
            <a:ext cx="5521300" cy="1250095"/>
          </a:xfrm>
        </p:spPr>
        <p:style>
          <a:lnRef idx="2">
            <a:schemeClr val="accent3"/>
          </a:lnRef>
          <a:fillRef idx="1">
            <a:schemeClr val="lt1"/>
          </a:fillRef>
          <a:effectRef idx="0">
            <a:schemeClr val="accent3"/>
          </a:effectRef>
          <a:fontRef idx="minor">
            <a:schemeClr val="dk1"/>
          </a:fontRef>
        </p:style>
        <p:txBody>
          <a:bodyPr>
            <a:normAutofit/>
          </a:bodyPr>
          <a:lstStyle/>
          <a:p>
            <a:pPr marL="0" indent="0">
              <a:buNone/>
            </a:pPr>
            <a:r>
              <a:rPr lang="ja-JP" altLang="en-US" dirty="0" smtClean="0"/>
              <a:t>残業代支払請求訴訟</a:t>
            </a:r>
            <a:endParaRPr lang="en-US" altLang="ja-JP" dirty="0" smtClean="0"/>
          </a:p>
          <a:p>
            <a:pPr marL="0" indent="0">
              <a:buNone/>
            </a:pPr>
            <a:r>
              <a:rPr lang="ja-JP" altLang="en-US" dirty="0" smtClean="0"/>
              <a:t>被告：施設運営法人</a:t>
            </a:r>
            <a:endParaRPr lang="en-US" altLang="ja-JP" dirty="0" smtClean="0"/>
          </a:p>
          <a:p>
            <a:pPr marL="0" indent="0">
              <a:buNone/>
            </a:pPr>
            <a:r>
              <a:rPr lang="ja-JP" altLang="en-US" dirty="0"/>
              <a:t>数百万単位</a:t>
            </a:r>
            <a:r>
              <a:rPr lang="ja-JP" altLang="en-US" dirty="0" smtClean="0"/>
              <a:t>の残業代</a:t>
            </a:r>
            <a:r>
              <a:rPr lang="en-US" altLang="ja-JP" dirty="0" smtClean="0"/>
              <a:t>+</a:t>
            </a:r>
            <a:r>
              <a:rPr lang="ja-JP" altLang="en-US" dirty="0"/>
              <a:t>付加</a:t>
            </a:r>
            <a:r>
              <a:rPr lang="ja-JP" altLang="en-US" dirty="0" smtClean="0"/>
              <a:t>金（制裁金）請求</a:t>
            </a:r>
            <a:endParaRPr lang="en-US" altLang="ja-JP" dirty="0" smtClean="0"/>
          </a:p>
          <a:p>
            <a:endParaRPr lang="en-US" altLang="ja-JP" dirty="0" smtClean="0"/>
          </a:p>
          <a:p>
            <a:endParaRPr lang="en-US" altLang="ja-JP" dirty="0" smtClean="0"/>
          </a:p>
        </p:txBody>
      </p:sp>
      <p:graphicFrame>
        <p:nvGraphicFramePr>
          <p:cNvPr id="4" name="コンテンツ プレースホルダー 7"/>
          <p:cNvGraphicFramePr>
            <a:graphicFrameLocks/>
          </p:cNvGraphicFramePr>
          <p:nvPr>
            <p:extLst>
              <p:ext uri="{D42A27DB-BD31-4B8C-83A1-F6EECF244321}">
                <p14:modId xmlns:p14="http://schemas.microsoft.com/office/powerpoint/2010/main" val="4053198089"/>
              </p:ext>
            </p:extLst>
          </p:nvPr>
        </p:nvGraphicFramePr>
        <p:xfrm>
          <a:off x="716705" y="1646254"/>
          <a:ext cx="3968325" cy="45161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正方形/長方形 4"/>
          <p:cNvSpPr/>
          <p:nvPr/>
        </p:nvSpPr>
        <p:spPr>
          <a:xfrm>
            <a:off x="4724400" y="2543202"/>
            <a:ext cx="5424742" cy="113744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dirty="0"/>
              <a:t>解雇無効訴訟</a:t>
            </a:r>
            <a:endParaRPr lang="en-US" altLang="ja-JP" dirty="0"/>
          </a:p>
          <a:p>
            <a:r>
              <a:rPr lang="ja-JP" altLang="en-US" dirty="0"/>
              <a:t>被告：施設運営法人</a:t>
            </a:r>
            <a:endParaRPr lang="en-US" altLang="ja-JP" dirty="0"/>
          </a:p>
          <a:p>
            <a:r>
              <a:rPr lang="ja-JP" altLang="en-US" dirty="0"/>
              <a:t>判決確定までの賃金</a:t>
            </a:r>
            <a:r>
              <a:rPr lang="ja-JP" altLang="en-US" dirty="0" smtClean="0"/>
              <a:t>相当の請求</a:t>
            </a:r>
            <a:endParaRPr lang="en-US" altLang="ja-JP" dirty="0"/>
          </a:p>
        </p:txBody>
      </p:sp>
      <p:sp>
        <p:nvSpPr>
          <p:cNvPr id="6" name="正方形/長方形 5"/>
          <p:cNvSpPr/>
          <p:nvPr/>
        </p:nvSpPr>
        <p:spPr>
          <a:xfrm>
            <a:off x="4724400" y="3904334"/>
            <a:ext cx="5327020" cy="121454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dirty="0"/>
              <a:t>セクハラ・パワハラ等の損害賠償請求訴訟</a:t>
            </a:r>
            <a:endParaRPr lang="en-US" altLang="ja-JP" dirty="0"/>
          </a:p>
          <a:p>
            <a:r>
              <a:rPr lang="ja-JP" altLang="en-US" dirty="0"/>
              <a:t>被告：加害職員＋責任者＋施設運営法人</a:t>
            </a:r>
            <a:endParaRPr lang="en-US" altLang="ja-JP" dirty="0"/>
          </a:p>
          <a:p>
            <a:r>
              <a:rPr lang="ja-JP" altLang="en-US" dirty="0"/>
              <a:t>うつ病への罹患や自殺等の場合には、数百～数千万単位の賠償請求</a:t>
            </a:r>
            <a:endParaRPr lang="en-US" altLang="ja-JP" dirty="0"/>
          </a:p>
        </p:txBody>
      </p:sp>
      <p:sp>
        <p:nvSpPr>
          <p:cNvPr id="7" name="正方形/長方形 6"/>
          <p:cNvSpPr/>
          <p:nvPr/>
        </p:nvSpPr>
        <p:spPr>
          <a:xfrm>
            <a:off x="4724400" y="5282231"/>
            <a:ext cx="5424742" cy="122327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dirty="0"/>
              <a:t>介護・虐待事故等の損害賠償請求</a:t>
            </a:r>
            <a:endParaRPr lang="en-US" altLang="ja-JP" dirty="0"/>
          </a:p>
          <a:p>
            <a:r>
              <a:rPr lang="ja-JP" altLang="en-US" dirty="0"/>
              <a:t>被告：担当職員＋施設運営法人</a:t>
            </a:r>
            <a:endParaRPr lang="en-US" altLang="ja-JP" dirty="0"/>
          </a:p>
          <a:p>
            <a:r>
              <a:rPr lang="ja-JP" altLang="en-US" dirty="0"/>
              <a:t>死亡事故の場合には、数千万単位の</a:t>
            </a:r>
            <a:r>
              <a:rPr lang="ja-JP" altLang="en-US" dirty="0" smtClean="0"/>
              <a:t>賠償請求</a:t>
            </a:r>
            <a:endParaRPr lang="en-US" altLang="ja-JP" dirty="0"/>
          </a:p>
        </p:txBody>
      </p:sp>
    </p:spTree>
    <p:extLst>
      <p:ext uri="{BB962C8B-B14F-4D97-AF65-F5344CB8AC3E}">
        <p14:creationId xmlns:p14="http://schemas.microsoft.com/office/powerpoint/2010/main" val="3292810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10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fade">
                                      <p:cBhvr>
                                        <p:cTn id="37" dur="10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fade">
                                      <p:cBhvr>
                                        <p:cTn id="42"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Graphic spid="4" grpId="0">
        <p:bldAsOne/>
      </p:bldGraphic>
      <p:bldP spid="5" grpId="0" animBg="1"/>
      <p:bldP spid="6"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n w="0"/>
                <a:solidFill>
                  <a:schemeClr val="tx1"/>
                </a:solidFill>
                <a:effectLst>
                  <a:outerShdw blurRad="38100" dist="19050" dir="2700000" algn="tl" rotWithShape="0">
                    <a:schemeClr val="dk1">
                      <a:alpha val="40000"/>
                    </a:schemeClr>
                  </a:outerShdw>
                </a:effectLst>
              </a:rPr>
              <a:t>⑸　労務トラブル防止のためには・・・</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317280820"/>
              </p:ext>
            </p:extLst>
          </p:nvPr>
        </p:nvGraphicFramePr>
        <p:xfrm>
          <a:off x="2489246" y="1270000"/>
          <a:ext cx="8413886" cy="53557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角丸四角形 4"/>
          <p:cNvSpPr/>
          <p:nvPr/>
        </p:nvSpPr>
        <p:spPr>
          <a:xfrm>
            <a:off x="187208" y="4583613"/>
            <a:ext cx="4604075" cy="78522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dirty="0" smtClean="0"/>
              <a:t>労務</a:t>
            </a:r>
            <a:r>
              <a:rPr lang="ja-JP" altLang="en-US" dirty="0"/>
              <a:t>環境の整備は</a:t>
            </a:r>
            <a:r>
              <a:rPr lang="ja-JP" altLang="en-US" dirty="0" smtClean="0"/>
              <a:t>、</a:t>
            </a:r>
            <a:endParaRPr lang="en-US" altLang="ja-JP" dirty="0" smtClean="0"/>
          </a:p>
          <a:p>
            <a:r>
              <a:rPr lang="ja-JP" altLang="en-US" dirty="0" smtClean="0"/>
              <a:t>使用者</a:t>
            </a:r>
            <a:r>
              <a:rPr lang="ja-JP" altLang="en-US" dirty="0"/>
              <a:t>・労働者・顧客</a:t>
            </a:r>
            <a:r>
              <a:rPr lang="ja-JP" altLang="en-US" dirty="0" smtClean="0"/>
              <a:t>全員</a:t>
            </a:r>
            <a:r>
              <a:rPr lang="ja-JP" altLang="en-US" dirty="0"/>
              <a:t>に</a:t>
            </a:r>
            <a:r>
              <a:rPr lang="ja-JP" altLang="en-US" dirty="0" smtClean="0"/>
              <a:t>メリット</a:t>
            </a:r>
            <a:endParaRPr lang="en-US" altLang="ja-JP" dirty="0"/>
          </a:p>
        </p:txBody>
      </p:sp>
    </p:spTree>
    <p:extLst>
      <p:ext uri="{BB962C8B-B14F-4D97-AF65-F5344CB8AC3E}">
        <p14:creationId xmlns:p14="http://schemas.microsoft.com/office/powerpoint/2010/main" val="774962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56267" y="1930400"/>
            <a:ext cx="9398000" cy="1625600"/>
          </a:xfrm>
        </p:spPr>
        <p:txBody>
          <a:bodyPr>
            <a:noAutofit/>
          </a:bodyPr>
          <a:lstStyle/>
          <a:p>
            <a:r>
              <a:rPr kumimoji="1" lang="ja-JP" altLang="en-US" sz="5400" dirty="0" smtClean="0">
                <a:ln w="0"/>
                <a:solidFill>
                  <a:schemeClr val="tx1"/>
                </a:solidFill>
                <a:effectLst>
                  <a:outerShdw blurRad="38100" dist="19050" dir="2700000" algn="tl" rotWithShape="0">
                    <a:schemeClr val="dk1">
                      <a:alpha val="40000"/>
                    </a:schemeClr>
                  </a:outerShdw>
                </a:effectLst>
              </a:rPr>
              <a:t>２．労務環境の整備のために</a:t>
            </a:r>
            <a:endParaRPr kumimoji="1" lang="ja-JP" altLang="en-US" sz="5400" dirty="0">
              <a:ln w="0"/>
              <a:solidFill>
                <a:schemeClr val="tx1"/>
              </a:solidFill>
              <a:effectLst>
                <a:outerShdw blurRad="38100" dist="19050" dir="2700000" algn="tl" rotWithShape="0">
                  <a:schemeClr val="dk1">
                    <a:alpha val="40000"/>
                  </a:schemeClr>
                </a:outerShdw>
              </a:effectLst>
            </a:endParaRPr>
          </a:p>
        </p:txBody>
      </p:sp>
      <p:sp>
        <p:nvSpPr>
          <p:cNvPr id="3" name="コンテンツ プレースホルダー 2"/>
          <p:cNvSpPr>
            <a:spLocks noGrp="1"/>
          </p:cNvSpPr>
          <p:nvPr>
            <p:ph idx="1"/>
          </p:nvPr>
        </p:nvSpPr>
        <p:spPr>
          <a:xfrm>
            <a:off x="1591734" y="3434428"/>
            <a:ext cx="8596668" cy="2746240"/>
          </a:xfrm>
        </p:spPr>
        <p:txBody>
          <a:bodyPr>
            <a:normAutofit/>
          </a:bodyPr>
          <a:lstStyle/>
          <a:p>
            <a:pPr marL="0" indent="0">
              <a:buNone/>
            </a:pPr>
            <a:endParaRPr lang="en-US" altLang="ja-JP" sz="4400" dirty="0"/>
          </a:p>
          <a:p>
            <a:pPr marL="0" indent="0">
              <a:buNone/>
            </a:pPr>
            <a:r>
              <a:rPr lang="ja-JP" altLang="en-US" sz="3600" dirty="0" smtClean="0"/>
              <a:t>①　就業規則の見直し</a:t>
            </a:r>
            <a:endParaRPr lang="en-US" altLang="ja-JP" sz="3600" dirty="0" smtClean="0"/>
          </a:p>
          <a:p>
            <a:pPr marL="0" indent="0">
              <a:buNone/>
            </a:pPr>
            <a:r>
              <a:rPr lang="ja-JP" altLang="en-US" sz="3600" dirty="0" smtClean="0"/>
              <a:t>②　運用の見直し　</a:t>
            </a:r>
            <a:endParaRPr lang="en-US" altLang="ja-JP" sz="3600" dirty="0" smtClean="0"/>
          </a:p>
        </p:txBody>
      </p:sp>
    </p:spTree>
    <p:extLst>
      <p:ext uri="{BB962C8B-B14F-4D97-AF65-F5344CB8AC3E}">
        <p14:creationId xmlns:p14="http://schemas.microsoft.com/office/powerpoint/2010/main" val="1723991840"/>
      </p:ext>
    </p:extLst>
  </p:cSld>
  <p:clrMapOvr>
    <a:masterClrMapping/>
  </p:clrMapOvr>
  <p:timing>
    <p:tnLst>
      <p:par>
        <p:cTn id="1" dur="indefinite" restart="never" nodeType="tmRoot"/>
      </p:par>
    </p:tnLst>
  </p:timing>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953</TotalTime>
  <Words>1916</Words>
  <Application>Microsoft Office PowerPoint</Application>
  <PresentationFormat>ワイド画面</PresentationFormat>
  <Paragraphs>412</Paragraphs>
  <Slides>50</Slides>
  <Notes>5</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50</vt:i4>
      </vt:variant>
    </vt:vector>
  </HeadingPairs>
  <TitlesOfParts>
    <vt:vector size="60" baseType="lpstr">
      <vt:lpstr>HGP創英角ｺﾞｼｯｸUB</vt:lpstr>
      <vt:lpstr>ＭＳ Ｐゴシック</vt:lpstr>
      <vt:lpstr>ＭＳ Ｐ明朝</vt:lpstr>
      <vt:lpstr>メイリオ</vt:lpstr>
      <vt:lpstr>Arial</vt:lpstr>
      <vt:lpstr>Calibri</vt:lpstr>
      <vt:lpstr>Trebuchet MS</vt:lpstr>
      <vt:lpstr>Wingdings</vt:lpstr>
      <vt:lpstr>Wingdings 3</vt:lpstr>
      <vt:lpstr>ファセット</vt:lpstr>
      <vt:lpstr>　 医療介護経営者のための 労務管理</vt:lpstr>
      <vt:lpstr> 目　　次</vt:lpstr>
      <vt:lpstr>１．弁護士から見た 労務管理の重要性</vt:lpstr>
      <vt:lpstr>⑴　介護業界における労務環境の特徴</vt:lpstr>
      <vt:lpstr>⑵　どんなトラブルにつながるのか・・・</vt:lpstr>
      <vt:lpstr>⑶　労務トラブルが発展すると・・・？</vt:lpstr>
      <vt:lpstr>⑷　裁判への発展</vt:lpstr>
      <vt:lpstr>⑸　労務トラブル防止のためには・・・</vt:lpstr>
      <vt:lpstr>２．労務環境の整備のために</vt:lpstr>
      <vt:lpstr>⑴　就業規則の役割</vt:lpstr>
      <vt:lpstr>PowerPoint プレゼンテーション</vt:lpstr>
      <vt:lpstr>就業規則は必要？</vt:lpstr>
      <vt:lpstr>就業規則の記載事項</vt:lpstr>
      <vt:lpstr>就業規則と個別の労働契約の関係</vt:lpstr>
      <vt:lpstr>就業規則作成の手順</vt:lpstr>
      <vt:lpstr>就業規則が形骸化していませんか？</vt:lpstr>
      <vt:lpstr>就業規則の変更</vt:lpstr>
      <vt:lpstr>⑵　運用の見直し</vt:lpstr>
      <vt:lpstr>いくら就業規則をきれいに整備しても、適正に運用しなければ意味がない！</vt:lpstr>
      <vt:lpstr>３．労務管理の実際 </vt:lpstr>
      <vt:lpstr>⑴　労働時間の管理</vt:lpstr>
      <vt:lpstr>よくある事例その１</vt:lpstr>
      <vt:lpstr>よくある事例その２</vt:lpstr>
      <vt:lpstr>管理監督者とは</vt:lpstr>
      <vt:lpstr>固定残業代の可否</vt:lpstr>
      <vt:lpstr>残業の許可制</vt:lpstr>
      <vt:lpstr>就業規則を見直そう</vt:lpstr>
      <vt:lpstr>よくある事例その３</vt:lpstr>
      <vt:lpstr>よくある事例その４</vt:lpstr>
      <vt:lpstr>よくある事例その５</vt:lpstr>
      <vt:lpstr>労働時間とは？</vt:lpstr>
      <vt:lpstr>休憩時間の原則</vt:lpstr>
      <vt:lpstr>労働時間の管理義務</vt:lpstr>
      <vt:lpstr>運用を見直そう</vt:lpstr>
      <vt:lpstr>⑵　ＳＮＳによる信用毀損 情報漏洩対策</vt:lpstr>
      <vt:lpstr>就業規則の活用例 ～ＳＮＳによる信用毀損対策～　</vt:lpstr>
      <vt:lpstr>～不適切なSNSの書き込みによって生じる損害～　</vt:lpstr>
      <vt:lpstr>就業規則の活用例 ～ＳＮＳによる信用毀損対策～</vt:lpstr>
      <vt:lpstr>就業規則の活用例 ～ＳＮＳの利用制限～</vt:lpstr>
      <vt:lpstr>就業規則の活用 ～情報漏洩の防止～</vt:lpstr>
      <vt:lpstr>就業規則の活用 ～競業避止義務～</vt:lpstr>
      <vt:lpstr>就業規則の活用 ～情報漏洩の防止～</vt:lpstr>
      <vt:lpstr>就業規則の活用 ～情報漏洩の防止～</vt:lpstr>
      <vt:lpstr>就業規則の活用 ～情報漏洩の防止～</vt:lpstr>
      <vt:lpstr>退職金の不支給・減額規程を備える</vt:lpstr>
      <vt:lpstr>４．まとめ</vt:lpstr>
      <vt:lpstr>労務問題における弁護士の活用</vt:lpstr>
      <vt:lpstr>けやき野龍馬グループの紹介 弁護士法人龍馬</vt:lpstr>
      <vt:lpstr>PowerPoint プレゼンテーション</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第二部　 医療介護経営者のための 労務管理</dc:title>
  <dc:creator>栁澤有里</dc:creator>
  <cp:lastModifiedBy>soudan1</cp:lastModifiedBy>
  <cp:revision>78</cp:revision>
  <dcterms:created xsi:type="dcterms:W3CDTF">2015-10-22T08:49:23Z</dcterms:created>
  <dcterms:modified xsi:type="dcterms:W3CDTF">2016-04-29T06:06:43Z</dcterms:modified>
</cp:coreProperties>
</file>